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4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351" r:id="rId4"/>
    <p:sldId id="352" r:id="rId5"/>
    <p:sldId id="324" r:id="rId6"/>
    <p:sldId id="295" r:id="rId7"/>
    <p:sldId id="355" r:id="rId8"/>
    <p:sldId id="296" r:id="rId9"/>
    <p:sldId id="301" r:id="rId10"/>
    <p:sldId id="309" r:id="rId11"/>
    <p:sldId id="340" r:id="rId12"/>
    <p:sldId id="300" r:id="rId13"/>
    <p:sldId id="484" r:id="rId14"/>
    <p:sldId id="341" r:id="rId15"/>
    <p:sldId id="486" r:id="rId16"/>
    <p:sldId id="343" r:id="rId17"/>
    <p:sldId id="487" r:id="rId18"/>
    <p:sldId id="344" r:id="rId19"/>
    <p:sldId id="485" r:id="rId20"/>
    <p:sldId id="418" r:id="rId21"/>
    <p:sldId id="488" r:id="rId22"/>
    <p:sldId id="345" r:id="rId23"/>
    <p:sldId id="489" r:id="rId24"/>
    <p:sldId id="482" r:id="rId25"/>
    <p:sldId id="289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5C14"/>
    <a:srgbClr val="8B0E0B"/>
    <a:srgbClr val="2E75B6"/>
    <a:srgbClr val="162755"/>
    <a:srgbClr val="2540BD"/>
    <a:srgbClr val="2F0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42" autoAdjust="0"/>
    <p:restoredTop sz="95530" autoAdjust="0"/>
  </p:normalViewPr>
  <p:slideViewPr>
    <p:cSldViewPr snapToGrid="0">
      <p:cViewPr varScale="1">
        <p:scale>
          <a:sx n="114" d="100"/>
          <a:sy n="114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B0FB7-53D3-450F-B920-BA6B3329642C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5FC19-0709-45E9-A9C5-E629A232E40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11BFB60-DF70-49C9-ACF0-1AFEF91159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11BFB60-DF70-49C9-ACF0-1AFEF91159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11BFB60-DF70-49C9-ACF0-1AFEF91159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11BFB60-DF70-49C9-ACF0-1AFEF91159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11BFB60-DF70-49C9-ACF0-1AFEF91159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D01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C90F3-84F4-4D05-8251-3DAE0B823C86}" type="datetimeFigureOut">
              <a:rPr lang="zh-CN" altLang="en-US" smtClean="0"/>
              <a:t>2024/4/18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41532-DB87-4BEC-AA53-831DFA9F32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8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3.png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png"/><Relationship Id="rId1" Type="http://schemas.openxmlformats.org/officeDocument/2006/relationships/tags" Target="../tags/tag96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0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26" Type="http://schemas.openxmlformats.org/officeDocument/2006/relationships/tags" Target="../tags/tag37.xml"/><Relationship Id="rId39" Type="http://schemas.openxmlformats.org/officeDocument/2006/relationships/tags" Target="../tags/tag50.xml"/><Relationship Id="rId21" Type="http://schemas.openxmlformats.org/officeDocument/2006/relationships/tags" Target="../tags/tag32.xml"/><Relationship Id="rId34" Type="http://schemas.openxmlformats.org/officeDocument/2006/relationships/tags" Target="../tags/tag45.xml"/><Relationship Id="rId42" Type="http://schemas.openxmlformats.org/officeDocument/2006/relationships/tags" Target="../tags/tag53.xml"/><Relationship Id="rId47" Type="http://schemas.openxmlformats.org/officeDocument/2006/relationships/tags" Target="../tags/tag58.xml"/><Relationship Id="rId50" Type="http://schemas.openxmlformats.org/officeDocument/2006/relationships/tags" Target="../tags/tag61.xml"/><Relationship Id="rId55" Type="http://schemas.openxmlformats.org/officeDocument/2006/relationships/tags" Target="../tags/tag66.xml"/><Relationship Id="rId63" Type="http://schemas.openxmlformats.org/officeDocument/2006/relationships/tags" Target="../tags/tag74.xml"/><Relationship Id="rId68" Type="http://schemas.openxmlformats.org/officeDocument/2006/relationships/tags" Target="../tags/tag79.xml"/><Relationship Id="rId7" Type="http://schemas.openxmlformats.org/officeDocument/2006/relationships/tags" Target="../tags/tag18.xml"/><Relationship Id="rId71" Type="http://schemas.openxmlformats.org/officeDocument/2006/relationships/tags" Target="../tags/tag82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9" Type="http://schemas.openxmlformats.org/officeDocument/2006/relationships/tags" Target="../tags/tag40.xml"/><Relationship Id="rId11" Type="http://schemas.openxmlformats.org/officeDocument/2006/relationships/tags" Target="../tags/tag22.xml"/><Relationship Id="rId24" Type="http://schemas.openxmlformats.org/officeDocument/2006/relationships/tags" Target="../tags/tag35.xml"/><Relationship Id="rId32" Type="http://schemas.openxmlformats.org/officeDocument/2006/relationships/tags" Target="../tags/tag43.xml"/><Relationship Id="rId37" Type="http://schemas.openxmlformats.org/officeDocument/2006/relationships/tags" Target="../tags/tag48.xml"/><Relationship Id="rId40" Type="http://schemas.openxmlformats.org/officeDocument/2006/relationships/tags" Target="../tags/tag51.xml"/><Relationship Id="rId45" Type="http://schemas.openxmlformats.org/officeDocument/2006/relationships/tags" Target="../tags/tag56.xml"/><Relationship Id="rId53" Type="http://schemas.openxmlformats.org/officeDocument/2006/relationships/tags" Target="../tags/tag64.xml"/><Relationship Id="rId58" Type="http://schemas.openxmlformats.org/officeDocument/2006/relationships/tags" Target="../tags/tag69.xml"/><Relationship Id="rId66" Type="http://schemas.openxmlformats.org/officeDocument/2006/relationships/tags" Target="../tags/tag77.xml"/><Relationship Id="rId74" Type="http://schemas.openxmlformats.org/officeDocument/2006/relationships/tags" Target="../tags/tag85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23" Type="http://schemas.openxmlformats.org/officeDocument/2006/relationships/tags" Target="../tags/tag34.xml"/><Relationship Id="rId28" Type="http://schemas.openxmlformats.org/officeDocument/2006/relationships/tags" Target="../tags/tag39.xml"/><Relationship Id="rId36" Type="http://schemas.openxmlformats.org/officeDocument/2006/relationships/tags" Target="../tags/tag47.xml"/><Relationship Id="rId49" Type="http://schemas.openxmlformats.org/officeDocument/2006/relationships/tags" Target="../tags/tag60.xml"/><Relationship Id="rId57" Type="http://schemas.openxmlformats.org/officeDocument/2006/relationships/tags" Target="../tags/tag68.xml"/><Relationship Id="rId61" Type="http://schemas.openxmlformats.org/officeDocument/2006/relationships/tags" Target="../tags/tag72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31" Type="http://schemas.openxmlformats.org/officeDocument/2006/relationships/tags" Target="../tags/tag42.xml"/><Relationship Id="rId44" Type="http://schemas.openxmlformats.org/officeDocument/2006/relationships/tags" Target="../tags/tag55.xml"/><Relationship Id="rId52" Type="http://schemas.openxmlformats.org/officeDocument/2006/relationships/tags" Target="../tags/tag63.xml"/><Relationship Id="rId60" Type="http://schemas.openxmlformats.org/officeDocument/2006/relationships/tags" Target="../tags/tag71.xml"/><Relationship Id="rId65" Type="http://schemas.openxmlformats.org/officeDocument/2006/relationships/tags" Target="../tags/tag76.xml"/><Relationship Id="rId73" Type="http://schemas.openxmlformats.org/officeDocument/2006/relationships/tags" Target="../tags/tag84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Relationship Id="rId22" Type="http://schemas.openxmlformats.org/officeDocument/2006/relationships/tags" Target="../tags/tag33.xml"/><Relationship Id="rId27" Type="http://schemas.openxmlformats.org/officeDocument/2006/relationships/tags" Target="../tags/tag38.xml"/><Relationship Id="rId30" Type="http://schemas.openxmlformats.org/officeDocument/2006/relationships/tags" Target="../tags/tag41.xml"/><Relationship Id="rId35" Type="http://schemas.openxmlformats.org/officeDocument/2006/relationships/tags" Target="../tags/tag46.xml"/><Relationship Id="rId43" Type="http://schemas.openxmlformats.org/officeDocument/2006/relationships/tags" Target="../tags/tag54.xml"/><Relationship Id="rId48" Type="http://schemas.openxmlformats.org/officeDocument/2006/relationships/tags" Target="../tags/tag59.xml"/><Relationship Id="rId56" Type="http://schemas.openxmlformats.org/officeDocument/2006/relationships/tags" Target="../tags/tag67.xml"/><Relationship Id="rId64" Type="http://schemas.openxmlformats.org/officeDocument/2006/relationships/tags" Target="../tags/tag75.xml"/><Relationship Id="rId69" Type="http://schemas.openxmlformats.org/officeDocument/2006/relationships/tags" Target="../tags/tag80.xml"/><Relationship Id="rId8" Type="http://schemas.openxmlformats.org/officeDocument/2006/relationships/tags" Target="../tags/tag19.xml"/><Relationship Id="rId51" Type="http://schemas.openxmlformats.org/officeDocument/2006/relationships/tags" Target="../tags/tag62.xml"/><Relationship Id="rId72" Type="http://schemas.openxmlformats.org/officeDocument/2006/relationships/tags" Target="../tags/tag83.xml"/><Relationship Id="rId3" Type="http://schemas.openxmlformats.org/officeDocument/2006/relationships/tags" Target="../tags/tag14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5" Type="http://schemas.openxmlformats.org/officeDocument/2006/relationships/tags" Target="../tags/tag36.xml"/><Relationship Id="rId33" Type="http://schemas.openxmlformats.org/officeDocument/2006/relationships/tags" Target="../tags/tag44.xml"/><Relationship Id="rId38" Type="http://schemas.openxmlformats.org/officeDocument/2006/relationships/tags" Target="../tags/tag49.xml"/><Relationship Id="rId46" Type="http://schemas.openxmlformats.org/officeDocument/2006/relationships/tags" Target="../tags/tag57.xml"/><Relationship Id="rId59" Type="http://schemas.openxmlformats.org/officeDocument/2006/relationships/tags" Target="../tags/tag70.xml"/><Relationship Id="rId67" Type="http://schemas.openxmlformats.org/officeDocument/2006/relationships/tags" Target="../tags/tag78.xml"/><Relationship Id="rId20" Type="http://schemas.openxmlformats.org/officeDocument/2006/relationships/tags" Target="../tags/tag31.xml"/><Relationship Id="rId41" Type="http://schemas.openxmlformats.org/officeDocument/2006/relationships/tags" Target="../tags/tag52.xml"/><Relationship Id="rId54" Type="http://schemas.openxmlformats.org/officeDocument/2006/relationships/tags" Target="../tags/tag65.xml"/><Relationship Id="rId62" Type="http://schemas.openxmlformats.org/officeDocument/2006/relationships/tags" Target="../tags/tag73.xml"/><Relationship Id="rId70" Type="http://schemas.openxmlformats.org/officeDocument/2006/relationships/tags" Target="../tags/tag81.xml"/><Relationship Id="rId75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0" y="1299717"/>
            <a:ext cx="12192000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63500">
                    <a:srgbClr val="41029D">
                      <a:alpha val="40000"/>
                    </a:srgbClr>
                  </a:glo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跨专业综合实训课程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63500">
                  <a:srgbClr val="41029D">
                    <a:alpha val="40000"/>
                  </a:srgbClr>
                </a:glo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FFFFFF"/>
                </a:solidFill>
                <a:effectLst>
                  <a:glow rad="63500">
                    <a:srgbClr val="41029D">
                      <a:alpha val="40000"/>
                    </a:srgb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组织机构及岗位介绍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63500">
                  <a:srgbClr val="41029D">
                    <a:alpha val="40000"/>
                  </a:srgbClr>
                </a:glo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858" y="4505138"/>
            <a:ext cx="12152142" cy="2352862"/>
            <a:chOff x="39858" y="4505138"/>
            <a:chExt cx="12152142" cy="2352862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63929" y="4505138"/>
              <a:ext cx="3028071" cy="2352862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135858" y="4505138"/>
              <a:ext cx="3028071" cy="2352862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067929" y="4505138"/>
              <a:ext cx="3028071" cy="2352862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9858" y="4505138"/>
              <a:ext cx="3028071" cy="235286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4"/>
          <p:cNvGrpSpPr/>
          <p:nvPr/>
        </p:nvGrpSpPr>
        <p:grpSpPr bwMode="auto">
          <a:xfrm>
            <a:off x="987829" y="3964781"/>
            <a:ext cx="9931134" cy="2743639"/>
            <a:chOff x="35496" y="3977084"/>
            <a:chExt cx="8829675" cy="29083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496" y="4151771"/>
              <a:ext cx="8829675" cy="2733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</p:pic>
        <p:sp>
          <p:nvSpPr>
            <p:cNvPr id="5" name="圆角矩形 16"/>
            <p:cNvSpPr/>
            <p:nvPr/>
          </p:nvSpPr>
          <p:spPr bwMode="auto">
            <a:xfrm rot="19792825">
              <a:off x="5400794" y="5549266"/>
              <a:ext cx="626899" cy="346226"/>
            </a:xfrm>
            <a:prstGeom prst="round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  <p:sp>
          <p:nvSpPr>
            <p:cNvPr id="6" name="圆角矩形 17"/>
            <p:cNvSpPr/>
            <p:nvPr/>
          </p:nvSpPr>
          <p:spPr bwMode="auto">
            <a:xfrm rot="19792825">
              <a:off x="4169746" y="5549266"/>
              <a:ext cx="626899" cy="346226"/>
            </a:xfrm>
            <a:prstGeom prst="round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  <p:sp>
          <p:nvSpPr>
            <p:cNvPr id="7" name="圆角矩形 18"/>
            <p:cNvSpPr/>
            <p:nvPr/>
          </p:nvSpPr>
          <p:spPr bwMode="auto">
            <a:xfrm rot="19792825">
              <a:off x="6633106" y="5549266"/>
              <a:ext cx="626899" cy="346226"/>
            </a:xfrm>
            <a:prstGeom prst="round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  <p:sp>
          <p:nvSpPr>
            <p:cNvPr id="8" name="圆角矩形 19"/>
            <p:cNvSpPr/>
            <p:nvPr/>
          </p:nvSpPr>
          <p:spPr bwMode="auto">
            <a:xfrm rot="19792825">
              <a:off x="7865419" y="5549266"/>
              <a:ext cx="626899" cy="346226"/>
            </a:xfrm>
            <a:prstGeom prst="round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  <p:sp>
          <p:nvSpPr>
            <p:cNvPr id="9" name="圆角矩形 20"/>
            <p:cNvSpPr/>
            <p:nvPr/>
          </p:nvSpPr>
          <p:spPr bwMode="auto">
            <a:xfrm rot="19792825">
              <a:off x="2937433" y="5549266"/>
              <a:ext cx="626899" cy="346226"/>
            </a:xfrm>
            <a:prstGeom prst="round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  <p:sp>
          <p:nvSpPr>
            <p:cNvPr id="10" name="圆角矩形 21"/>
            <p:cNvSpPr/>
            <p:nvPr/>
          </p:nvSpPr>
          <p:spPr bwMode="auto">
            <a:xfrm rot="19792825">
              <a:off x="364113" y="4018002"/>
              <a:ext cx="626899" cy="346226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EB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线下</a:t>
              </a:r>
            </a:p>
          </p:txBody>
        </p:sp>
        <p:sp>
          <p:nvSpPr>
            <p:cNvPr id="11" name="圆角矩形 22"/>
            <p:cNvSpPr/>
            <p:nvPr/>
          </p:nvSpPr>
          <p:spPr bwMode="auto">
            <a:xfrm rot="19792825">
              <a:off x="1578730" y="3977084"/>
              <a:ext cx="626899" cy="346226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EB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线下</a:t>
              </a:r>
            </a:p>
          </p:txBody>
        </p:sp>
        <p:sp>
          <p:nvSpPr>
            <p:cNvPr id="12" name="圆角矩形 23"/>
            <p:cNvSpPr/>
            <p:nvPr/>
          </p:nvSpPr>
          <p:spPr bwMode="auto">
            <a:xfrm rot="19792825">
              <a:off x="2864126" y="4018002"/>
              <a:ext cx="626899" cy="346226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EB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线下</a:t>
              </a:r>
            </a:p>
          </p:txBody>
        </p:sp>
        <p:sp>
          <p:nvSpPr>
            <p:cNvPr id="13" name="圆角矩形 24"/>
            <p:cNvSpPr/>
            <p:nvPr/>
          </p:nvSpPr>
          <p:spPr bwMode="auto">
            <a:xfrm rot="19792825">
              <a:off x="436156" y="5517791"/>
              <a:ext cx="626899" cy="346226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EB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线下</a:t>
              </a:r>
            </a:p>
          </p:txBody>
        </p:sp>
        <p:sp>
          <p:nvSpPr>
            <p:cNvPr id="14" name="圆角矩形 25"/>
            <p:cNvSpPr/>
            <p:nvPr/>
          </p:nvSpPr>
          <p:spPr bwMode="auto">
            <a:xfrm rot="19792825">
              <a:off x="4152051" y="4018002"/>
              <a:ext cx="626899" cy="346226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EB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线下</a:t>
              </a:r>
            </a:p>
          </p:txBody>
        </p:sp>
        <p:sp>
          <p:nvSpPr>
            <p:cNvPr id="15" name="圆角矩形 26"/>
            <p:cNvSpPr/>
            <p:nvPr/>
          </p:nvSpPr>
          <p:spPr bwMode="auto">
            <a:xfrm rot="19792825">
              <a:off x="1722816" y="5517791"/>
              <a:ext cx="626899" cy="346226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EB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线下</a:t>
              </a:r>
            </a:p>
          </p:txBody>
        </p:sp>
        <p:sp>
          <p:nvSpPr>
            <p:cNvPr id="16" name="圆角矩形 27"/>
            <p:cNvSpPr/>
            <p:nvPr/>
          </p:nvSpPr>
          <p:spPr bwMode="auto">
            <a:xfrm rot="19792825">
              <a:off x="5437447" y="4018002"/>
              <a:ext cx="626899" cy="346226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  <p:sp>
          <p:nvSpPr>
            <p:cNvPr id="17" name="圆角矩形 28"/>
            <p:cNvSpPr/>
            <p:nvPr/>
          </p:nvSpPr>
          <p:spPr bwMode="auto">
            <a:xfrm rot="19792825">
              <a:off x="6669760" y="4018002"/>
              <a:ext cx="626899" cy="346226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  <p:sp>
          <p:nvSpPr>
            <p:cNvPr id="18" name="圆角矩形 29"/>
            <p:cNvSpPr/>
            <p:nvPr/>
          </p:nvSpPr>
          <p:spPr bwMode="auto">
            <a:xfrm rot="19792825">
              <a:off x="7902072" y="4018002"/>
              <a:ext cx="626899" cy="346226"/>
            </a:xfrm>
            <a:prstGeom prst="roundRect">
              <a:avLst/>
            </a:prstGeom>
            <a:noFill/>
            <a:ln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线上</a:t>
              </a: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8" y="912616"/>
            <a:ext cx="10413746" cy="3323628"/>
          </a:xfrm>
          <a:prstGeom prst="rect">
            <a:avLst/>
          </a:prstGeom>
        </p:spPr>
      </p:pic>
      <p:sp>
        <p:nvSpPr>
          <p:cNvPr id="2" name="2">
            <a:extLst>
              <a:ext uri="{FF2B5EF4-FFF2-40B4-BE49-F238E27FC236}">
                <a16:creationId xmlns:a16="http://schemas.microsoft.com/office/drawing/2014/main" id="{D6008A0A-55C8-A82C-8E84-46A1DCAE922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实验教学课程组织流程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组合 124"/>
          <p:cNvGrpSpPr/>
          <p:nvPr/>
        </p:nvGrpSpPr>
        <p:grpSpPr>
          <a:xfrm>
            <a:off x="793812" y="976801"/>
            <a:ext cx="10388644" cy="5732146"/>
            <a:chOff x="793812" y="976801"/>
            <a:chExt cx="10388644" cy="5732146"/>
          </a:xfrm>
        </p:grpSpPr>
        <p:sp>
          <p:nvSpPr>
            <p:cNvPr id="36" name="矩形: 圆角 35"/>
            <p:cNvSpPr/>
            <p:nvPr/>
          </p:nvSpPr>
          <p:spPr>
            <a:xfrm>
              <a:off x="4533388" y="4793339"/>
              <a:ext cx="754206" cy="337688"/>
            </a:xfrm>
            <a:prstGeom prst="round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00" dirty="0"/>
                <a:t>组织架构设定</a:t>
              </a: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45481" y="5131027"/>
              <a:ext cx="756189" cy="1536385"/>
              <a:chOff x="845481" y="5131027"/>
              <a:chExt cx="756189" cy="1536385"/>
            </a:xfrm>
          </p:grpSpPr>
          <p:sp>
            <p:nvSpPr>
              <p:cNvPr id="30" name="矩形: 圆角 29"/>
              <p:cNvSpPr/>
              <p:nvPr/>
            </p:nvSpPr>
            <p:spPr>
              <a:xfrm>
                <a:off x="845481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制度制定</a:t>
                </a:r>
              </a:p>
            </p:txBody>
          </p:sp>
          <p:sp>
            <p:nvSpPr>
              <p:cNvPr id="31" name="矩形: 圆角 30"/>
              <p:cNvSpPr/>
              <p:nvPr/>
            </p:nvSpPr>
            <p:spPr>
              <a:xfrm>
                <a:off x="847464" y="582262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业务受理</a:t>
                </a:r>
              </a:p>
            </p:txBody>
          </p:sp>
          <p:sp>
            <p:nvSpPr>
              <p:cNvPr id="32" name="矩形: 圆角 31"/>
              <p:cNvSpPr/>
              <p:nvPr/>
            </p:nvSpPr>
            <p:spPr>
              <a:xfrm>
                <a:off x="845481" y="632972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客户服务</a:t>
                </a:r>
              </a:p>
            </p:txBody>
          </p:sp>
          <p:cxnSp>
            <p:nvCxnSpPr>
              <p:cNvPr id="160" name="直接箭头连接符 159"/>
              <p:cNvCxnSpPr>
                <a:stCxn id="28" idx="2"/>
                <a:endCxn id="30" idx="0"/>
              </p:cNvCxnSpPr>
              <p:nvPr/>
            </p:nvCxnSpPr>
            <p:spPr>
              <a:xfrm>
                <a:off x="1222584" y="5131027"/>
                <a:ext cx="0" cy="18450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箭头连接符 161"/>
              <p:cNvCxnSpPr>
                <a:stCxn id="30" idx="2"/>
                <a:endCxn id="31" idx="0"/>
              </p:cNvCxnSpPr>
              <p:nvPr/>
            </p:nvCxnSpPr>
            <p:spPr>
              <a:xfrm>
                <a:off x="1222584" y="5653222"/>
                <a:ext cx="1983" cy="16940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箭头连接符 164"/>
              <p:cNvCxnSpPr>
                <a:stCxn id="31" idx="2"/>
                <a:endCxn id="32" idx="0"/>
              </p:cNvCxnSpPr>
              <p:nvPr/>
            </p:nvCxnSpPr>
            <p:spPr>
              <a:xfrm flipH="1">
                <a:off x="1222584" y="6160317"/>
                <a:ext cx="1983" cy="16940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7" name="直接箭头连接符 166"/>
            <p:cNvCxnSpPr>
              <a:stCxn id="29" idx="2"/>
              <a:endCxn id="33" idx="0"/>
            </p:cNvCxnSpPr>
            <p:nvPr/>
          </p:nvCxnSpPr>
          <p:spPr>
            <a:xfrm>
              <a:off x="2449505" y="5131027"/>
              <a:ext cx="0" cy="18450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1902182" y="5315534"/>
              <a:ext cx="3385412" cy="1393413"/>
              <a:chOff x="1902182" y="5315534"/>
              <a:chExt cx="3385412" cy="1393413"/>
            </a:xfrm>
          </p:grpSpPr>
          <p:sp>
            <p:nvSpPr>
              <p:cNvPr id="33" name="矩形: 圆角 32"/>
              <p:cNvSpPr/>
              <p:nvPr/>
            </p:nvSpPr>
            <p:spPr>
              <a:xfrm>
                <a:off x="2072402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企业注册</a:t>
                </a:r>
              </a:p>
            </p:txBody>
          </p:sp>
          <p:sp>
            <p:nvSpPr>
              <p:cNvPr id="34" name="矩形: 圆角 33"/>
              <p:cNvSpPr/>
              <p:nvPr/>
            </p:nvSpPr>
            <p:spPr>
              <a:xfrm>
                <a:off x="3320755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税务登记</a:t>
                </a:r>
              </a:p>
            </p:txBody>
          </p:sp>
          <p:sp>
            <p:nvSpPr>
              <p:cNvPr id="35" name="矩形: 圆角 34"/>
              <p:cNvSpPr/>
              <p:nvPr/>
            </p:nvSpPr>
            <p:spPr>
              <a:xfrm>
                <a:off x="4533388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银行开户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1962411" y="5766997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企业名称核准</a:t>
                </a: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206983" y="5768454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企业设立登记</a:t>
                </a: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2448283" y="5765540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法人代表登记</a:t>
                </a: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2692855" y="5766997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营业执照</a:t>
                </a: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3420797" y="5765540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税务登记</a:t>
                </a: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3782280" y="5765540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所得税登记</a:t>
                </a: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4995866" y="5765540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结算账户申请</a:t>
                </a: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4626604" y="5765540"/>
                <a:ext cx="209822" cy="901872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企业信用申请</a:t>
                </a:r>
              </a:p>
            </p:txBody>
          </p:sp>
          <p:cxnSp>
            <p:nvCxnSpPr>
              <p:cNvPr id="169" name="直接箭头连接符 168"/>
              <p:cNvCxnSpPr>
                <a:stCxn id="33" idx="3"/>
                <a:endCxn id="34" idx="1"/>
              </p:cNvCxnSpPr>
              <p:nvPr/>
            </p:nvCxnSpPr>
            <p:spPr>
              <a:xfrm>
                <a:off x="2826608" y="5484378"/>
                <a:ext cx="494147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箭头连接符 170"/>
              <p:cNvCxnSpPr>
                <a:stCxn id="34" idx="3"/>
                <a:endCxn id="35" idx="1"/>
              </p:cNvCxnSpPr>
              <p:nvPr/>
            </p:nvCxnSpPr>
            <p:spPr>
              <a:xfrm>
                <a:off x="4074961" y="5484378"/>
                <a:ext cx="458427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矩形 171"/>
              <p:cNvSpPr/>
              <p:nvPr/>
            </p:nvSpPr>
            <p:spPr>
              <a:xfrm>
                <a:off x="1902182" y="5730875"/>
                <a:ext cx="1047663" cy="974832"/>
              </a:xfrm>
              <a:prstGeom prst="rect">
                <a:avLst/>
              </a:prstGeom>
              <a:noFill/>
              <a:ln w="19050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73" name="矩形 172"/>
              <p:cNvSpPr/>
              <p:nvPr/>
            </p:nvSpPr>
            <p:spPr>
              <a:xfrm>
                <a:off x="3363360" y="5734115"/>
                <a:ext cx="678012" cy="974832"/>
              </a:xfrm>
              <a:prstGeom prst="rect">
                <a:avLst/>
              </a:prstGeom>
              <a:noFill/>
              <a:ln w="19050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74" name="矩形 173"/>
              <p:cNvSpPr/>
              <p:nvPr/>
            </p:nvSpPr>
            <p:spPr>
              <a:xfrm>
                <a:off x="4571261" y="5730875"/>
                <a:ext cx="678012" cy="974832"/>
              </a:xfrm>
              <a:prstGeom prst="rect">
                <a:avLst/>
              </a:prstGeom>
              <a:noFill/>
              <a:ln w="19050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cxnSp>
          <p:nvCxnSpPr>
            <p:cNvPr id="176" name="直接箭头连接符 175"/>
            <p:cNvCxnSpPr>
              <a:stCxn id="35" idx="0"/>
              <a:endCxn id="36" idx="2"/>
            </p:cNvCxnSpPr>
            <p:nvPr/>
          </p:nvCxnSpPr>
          <p:spPr>
            <a:xfrm flipV="1">
              <a:off x="4910491" y="5131027"/>
              <a:ext cx="0" cy="18450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箭头连接符 220"/>
            <p:cNvCxnSpPr>
              <a:stCxn id="66" idx="2"/>
              <a:endCxn id="68" idx="0"/>
            </p:cNvCxnSpPr>
            <p:nvPr/>
          </p:nvCxnSpPr>
          <p:spPr>
            <a:xfrm>
              <a:off x="7192249" y="4616382"/>
              <a:ext cx="0" cy="17695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连接符: 肘形 223"/>
            <p:cNvCxnSpPr>
              <a:stCxn id="66" idx="2"/>
              <a:endCxn id="67" idx="0"/>
            </p:cNvCxnSpPr>
            <p:nvPr/>
          </p:nvCxnSpPr>
          <p:spPr>
            <a:xfrm rot="5400000">
              <a:off x="6547699" y="4153812"/>
              <a:ext cx="181980" cy="1107120"/>
            </a:xfrm>
            <a:prstGeom prst="bentConnector3">
              <a:avLst>
                <a:gd name="adj1" fmla="val 50000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箭头连接符 243"/>
            <p:cNvCxnSpPr>
              <a:stCxn id="71" idx="3"/>
              <a:endCxn id="72" idx="1"/>
            </p:cNvCxnSpPr>
            <p:nvPr/>
          </p:nvCxnSpPr>
          <p:spPr>
            <a:xfrm flipV="1">
              <a:off x="8697904" y="4962183"/>
              <a:ext cx="322691" cy="536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连接符: 肘形 249"/>
            <p:cNvCxnSpPr>
              <a:stCxn id="78" idx="3"/>
              <a:endCxn id="83" idx="2"/>
            </p:cNvCxnSpPr>
            <p:nvPr/>
          </p:nvCxnSpPr>
          <p:spPr>
            <a:xfrm flipH="1" flipV="1">
              <a:off x="9421474" y="3057347"/>
              <a:ext cx="353327" cy="2944203"/>
            </a:xfrm>
            <a:prstGeom prst="bentConnector4">
              <a:avLst>
                <a:gd name="adj1" fmla="val -64699"/>
                <a:gd name="adj2" fmla="val 52867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箭头连接符 258"/>
            <p:cNvCxnSpPr>
              <a:stCxn id="83" idx="3"/>
              <a:endCxn id="90" idx="1"/>
            </p:cNvCxnSpPr>
            <p:nvPr/>
          </p:nvCxnSpPr>
          <p:spPr>
            <a:xfrm>
              <a:off x="9798577" y="2888503"/>
              <a:ext cx="40361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4" name="组合 123"/>
            <p:cNvGrpSpPr/>
            <p:nvPr/>
          </p:nvGrpSpPr>
          <p:grpSpPr>
            <a:xfrm>
              <a:off x="10196254" y="1056777"/>
              <a:ext cx="986202" cy="5520982"/>
              <a:chOff x="10196254" y="1056777"/>
              <a:chExt cx="986202" cy="5520982"/>
            </a:xfrm>
          </p:grpSpPr>
          <p:sp>
            <p:nvSpPr>
              <p:cNvPr id="90" name="矩形: 圆角 89"/>
              <p:cNvSpPr/>
              <p:nvPr/>
            </p:nvSpPr>
            <p:spPr>
              <a:xfrm>
                <a:off x="10202195" y="2719659"/>
                <a:ext cx="980261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年度经营报告</a:t>
                </a:r>
              </a:p>
            </p:txBody>
          </p:sp>
          <p:sp>
            <p:nvSpPr>
              <p:cNvPr id="91" name="矩形: 圆角 90"/>
              <p:cNvSpPr/>
              <p:nvPr/>
            </p:nvSpPr>
            <p:spPr>
              <a:xfrm>
                <a:off x="10196255" y="1894056"/>
                <a:ext cx="980261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战略调整</a:t>
                </a:r>
              </a:p>
            </p:txBody>
          </p:sp>
          <p:sp>
            <p:nvSpPr>
              <p:cNvPr id="92" name="矩形: 圆角 91"/>
              <p:cNvSpPr/>
              <p:nvPr/>
            </p:nvSpPr>
            <p:spPr>
              <a:xfrm>
                <a:off x="10196256" y="1056777"/>
                <a:ext cx="980261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持续运营</a:t>
                </a:r>
              </a:p>
            </p:txBody>
          </p:sp>
          <p:sp>
            <p:nvSpPr>
              <p:cNvPr id="93" name="矩形: 圆角 92"/>
              <p:cNvSpPr/>
              <p:nvPr/>
            </p:nvSpPr>
            <p:spPr>
              <a:xfrm>
                <a:off x="10196254" y="3545262"/>
                <a:ext cx="980261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资料收集整理</a:t>
                </a:r>
              </a:p>
            </p:txBody>
          </p:sp>
          <p:sp>
            <p:nvSpPr>
              <p:cNvPr id="94" name="矩形: 圆角 93"/>
              <p:cNvSpPr/>
              <p:nvPr/>
            </p:nvSpPr>
            <p:spPr>
              <a:xfrm>
                <a:off x="10196254" y="4370865"/>
                <a:ext cx="980261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总结评价</a:t>
                </a:r>
              </a:p>
            </p:txBody>
          </p:sp>
          <p:sp>
            <p:nvSpPr>
              <p:cNvPr id="95" name="矩形: 圆角 94"/>
              <p:cNvSpPr/>
              <p:nvPr/>
            </p:nvSpPr>
            <p:spPr>
              <a:xfrm>
                <a:off x="10196254" y="5202457"/>
                <a:ext cx="980261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总结评价</a:t>
                </a:r>
              </a:p>
            </p:txBody>
          </p:sp>
          <p:grpSp>
            <p:nvGrpSpPr>
              <p:cNvPr id="97" name="组合 96"/>
              <p:cNvGrpSpPr/>
              <p:nvPr/>
            </p:nvGrpSpPr>
            <p:grpSpPr>
              <a:xfrm>
                <a:off x="10374976" y="6081689"/>
                <a:ext cx="627960" cy="496070"/>
                <a:chOff x="423438" y="1166174"/>
                <a:chExt cx="1134214" cy="895997"/>
              </a:xfrm>
            </p:grpSpPr>
            <p:sp>
              <p:nvSpPr>
                <p:cNvPr id="98" name="流程图: 顺序访问存储器 97"/>
                <p:cNvSpPr/>
                <p:nvPr/>
              </p:nvSpPr>
              <p:spPr>
                <a:xfrm>
                  <a:off x="534067" y="1166174"/>
                  <a:ext cx="912956" cy="895997"/>
                </a:xfrm>
                <a:prstGeom prst="flowChartMagneticTape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 dirty="0"/>
                </a:p>
              </p:txBody>
            </p:sp>
            <p:sp>
              <p:nvSpPr>
                <p:cNvPr id="99" name="2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423438" y="1396769"/>
                  <a:ext cx="1134214" cy="434808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square" lIns="86005" tIns="43002" rIns="86005" bIns="43002">
                  <a:spAutoFit/>
                </a:bodyPr>
                <a:lstStyle>
                  <a:defPPr>
                    <a:defRPr lang="zh-CN"/>
                  </a:defPPr>
                  <a:lvl1pPr marR="0" lvl="0" indent="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sz="3200" b="1">
                      <a:solidFill>
                        <a:schemeClr val="bg1"/>
                      </a:solidFill>
                      <a:latin typeface="Calibri" panose="020F0502020204030204" pitchFamily="34" charset="0"/>
                      <a:ea typeface="破产黑体-Bold" panose="00000500000000000000" pitchFamily="2" charset="-122"/>
                    </a:defRPr>
                  </a:lvl1pPr>
                  <a:lvl2pPr marL="742950" indent="-285750">
                    <a:defRPr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latin typeface="Calibri" panose="020F0502020204030204" pitchFamily="34" charset="0"/>
                    </a:defRPr>
                  </a:lvl5pPr>
                  <a:lvl6pPr marL="25146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6pPr>
                  <a:lvl7pPr marL="29718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7pPr>
                  <a:lvl8pPr marL="34290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8pPr>
                  <a:lvl9pPr marL="38862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9pPr>
                </a:lstStyle>
                <a:p>
                  <a:pPr algn="ctr"/>
                  <a:r>
                    <a:rPr lang="zh-CN" altLang="en-US" sz="1000" dirty="0">
                      <a:sym typeface="+mn-lt"/>
                    </a:rPr>
                    <a:t>结束</a:t>
                  </a:r>
                </a:p>
              </p:txBody>
            </p:sp>
          </p:grpSp>
          <p:cxnSp>
            <p:nvCxnSpPr>
              <p:cNvPr id="261" name="直接箭头连接符 260"/>
              <p:cNvCxnSpPr>
                <a:stCxn id="90" idx="0"/>
                <a:endCxn id="91" idx="2"/>
              </p:cNvCxnSpPr>
              <p:nvPr/>
            </p:nvCxnSpPr>
            <p:spPr>
              <a:xfrm flipH="1" flipV="1">
                <a:off x="10686386" y="2231744"/>
                <a:ext cx="5940" cy="48791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接箭头连接符 262"/>
              <p:cNvCxnSpPr>
                <a:stCxn id="91" idx="0"/>
                <a:endCxn id="92" idx="2"/>
              </p:cNvCxnSpPr>
              <p:nvPr/>
            </p:nvCxnSpPr>
            <p:spPr>
              <a:xfrm flipV="1">
                <a:off x="10686386" y="1394465"/>
                <a:ext cx="1" cy="49959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连接符: 肘形 266"/>
              <p:cNvCxnSpPr>
                <a:stCxn id="92" idx="3"/>
                <a:endCxn id="93" idx="3"/>
              </p:cNvCxnSpPr>
              <p:nvPr/>
            </p:nvCxnSpPr>
            <p:spPr>
              <a:xfrm flipH="1">
                <a:off x="11176515" y="1225621"/>
                <a:ext cx="2" cy="2488485"/>
              </a:xfrm>
              <a:prstGeom prst="bentConnector3">
                <a:avLst>
                  <a:gd name="adj1" fmla="val -1143000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接箭头连接符 269"/>
              <p:cNvCxnSpPr>
                <a:stCxn id="93" idx="2"/>
                <a:endCxn id="94" idx="0"/>
              </p:cNvCxnSpPr>
              <p:nvPr/>
            </p:nvCxnSpPr>
            <p:spPr>
              <a:xfrm>
                <a:off x="10686385" y="3882950"/>
                <a:ext cx="0" cy="48791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接箭头连接符 271"/>
              <p:cNvCxnSpPr>
                <a:stCxn id="94" idx="2"/>
                <a:endCxn id="95" idx="0"/>
              </p:cNvCxnSpPr>
              <p:nvPr/>
            </p:nvCxnSpPr>
            <p:spPr>
              <a:xfrm>
                <a:off x="10686385" y="4708553"/>
                <a:ext cx="0" cy="49390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箭头连接符 273"/>
              <p:cNvCxnSpPr>
                <a:stCxn id="95" idx="2"/>
                <a:endCxn id="98" idx="0"/>
              </p:cNvCxnSpPr>
              <p:nvPr/>
            </p:nvCxnSpPr>
            <p:spPr>
              <a:xfrm>
                <a:off x="10686385" y="5540145"/>
                <a:ext cx="2571" cy="54154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组合 122"/>
            <p:cNvGrpSpPr/>
            <p:nvPr/>
          </p:nvGrpSpPr>
          <p:grpSpPr>
            <a:xfrm>
              <a:off x="3023057" y="1068860"/>
              <a:ext cx="6779326" cy="5101534"/>
              <a:chOff x="3023057" y="1068860"/>
              <a:chExt cx="6779326" cy="5101534"/>
            </a:xfrm>
          </p:grpSpPr>
          <p:sp>
            <p:nvSpPr>
              <p:cNvPr id="37" name="矩形: 圆角 36"/>
              <p:cNvSpPr/>
              <p:nvPr/>
            </p:nvSpPr>
            <p:spPr>
              <a:xfrm>
                <a:off x="4533388" y="427869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公司成立</a:t>
                </a:r>
              </a:p>
            </p:txBody>
          </p:sp>
          <p:sp>
            <p:nvSpPr>
              <p:cNvPr id="38" name="矩形: 圆角 37"/>
              <p:cNvSpPr/>
              <p:nvPr/>
            </p:nvSpPr>
            <p:spPr>
              <a:xfrm>
                <a:off x="5708026" y="427869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经营选址</a:t>
                </a:r>
              </a:p>
            </p:txBody>
          </p:sp>
          <p:sp>
            <p:nvSpPr>
              <p:cNvPr id="39" name="矩形: 圆角 38"/>
              <p:cNvSpPr/>
              <p:nvPr/>
            </p:nvSpPr>
            <p:spPr>
              <a:xfrm>
                <a:off x="4528917" y="1070436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营销方案</a:t>
                </a:r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>
                <a:off x="4533388" y="325006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资质认证</a:t>
                </a:r>
              </a:p>
            </p:txBody>
          </p:sp>
          <p:sp>
            <p:nvSpPr>
              <p:cNvPr id="41" name="矩形: 圆角 40"/>
              <p:cNvSpPr/>
              <p:nvPr/>
            </p:nvSpPr>
            <p:spPr>
              <a:xfrm>
                <a:off x="4533388" y="3768062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研发</a:t>
                </a:r>
              </a:p>
            </p:txBody>
          </p:sp>
          <p:sp>
            <p:nvSpPr>
              <p:cNvPr id="42" name="矩形: 圆角 41"/>
              <p:cNvSpPr/>
              <p:nvPr/>
            </p:nvSpPr>
            <p:spPr>
              <a:xfrm>
                <a:off x="4533388" y="1620177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融资计划</a:t>
                </a:r>
              </a:p>
            </p:txBody>
          </p:sp>
          <p:sp>
            <p:nvSpPr>
              <p:cNvPr id="43" name="矩形: 圆角 42"/>
              <p:cNvSpPr/>
              <p:nvPr/>
            </p:nvSpPr>
            <p:spPr>
              <a:xfrm>
                <a:off x="4533388" y="271965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企业年检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3103668" y="3019214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分析产品结构</a:t>
                </a: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103668" y="3247814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生产规划</a:t>
                </a: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103668" y="3479226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企业销售计划</a:t>
                </a: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103668" y="3710816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产品研发计划</a:t>
                </a: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3101968" y="2786218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采购计划</a:t>
                </a: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3101968" y="2552290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市场环境调研</a:t>
                </a: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3101968" y="2318362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企业年度经营计划</a:t>
                </a: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3101968" y="2089941"/>
                <a:ext cx="93464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700" dirty="0"/>
                  <a:t>企业战略规划</a:t>
                </a:r>
              </a:p>
            </p:txBody>
          </p:sp>
          <p:sp>
            <p:nvSpPr>
              <p:cNvPr id="64" name="矩形: 圆角 63"/>
              <p:cNvSpPr/>
              <p:nvPr/>
            </p:nvSpPr>
            <p:spPr>
              <a:xfrm>
                <a:off x="4533388" y="2169918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纳税申报</a:t>
                </a:r>
              </a:p>
            </p:txBody>
          </p:sp>
          <p:sp>
            <p:nvSpPr>
              <p:cNvPr id="66" name="矩形: 圆角 65"/>
              <p:cNvSpPr/>
              <p:nvPr/>
            </p:nvSpPr>
            <p:spPr>
              <a:xfrm>
                <a:off x="6815146" y="427869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生产策略</a:t>
                </a:r>
              </a:p>
            </p:txBody>
          </p:sp>
          <p:sp>
            <p:nvSpPr>
              <p:cNvPr id="67" name="矩形: 圆角 66"/>
              <p:cNvSpPr/>
              <p:nvPr/>
            </p:nvSpPr>
            <p:spPr>
              <a:xfrm>
                <a:off x="5708026" y="4798362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外包</a:t>
                </a:r>
              </a:p>
            </p:txBody>
          </p:sp>
          <p:sp>
            <p:nvSpPr>
              <p:cNvPr id="68" name="矩形: 圆角 67"/>
              <p:cNvSpPr/>
              <p:nvPr/>
            </p:nvSpPr>
            <p:spPr>
              <a:xfrm>
                <a:off x="6815146" y="479333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自生产</a:t>
                </a:r>
              </a:p>
            </p:txBody>
          </p:sp>
          <p:sp>
            <p:nvSpPr>
              <p:cNvPr id="69" name="矩形: 圆角 68"/>
              <p:cNvSpPr/>
              <p:nvPr/>
            </p:nvSpPr>
            <p:spPr>
              <a:xfrm>
                <a:off x="5708026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商务洽谈</a:t>
                </a:r>
              </a:p>
            </p:txBody>
          </p:sp>
          <p:sp>
            <p:nvSpPr>
              <p:cNvPr id="70" name="矩形: 圆角 69"/>
              <p:cNvSpPr/>
              <p:nvPr/>
            </p:nvSpPr>
            <p:spPr>
              <a:xfrm>
                <a:off x="5707998" y="5832706"/>
                <a:ext cx="754233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商务合作</a:t>
                </a:r>
              </a:p>
            </p:txBody>
          </p:sp>
          <p:sp>
            <p:nvSpPr>
              <p:cNvPr id="71" name="矩形: 圆角 70"/>
              <p:cNvSpPr/>
              <p:nvPr/>
            </p:nvSpPr>
            <p:spPr>
              <a:xfrm>
                <a:off x="7943698" y="479869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人力招聘</a:t>
                </a:r>
              </a:p>
            </p:txBody>
          </p:sp>
          <p:sp>
            <p:nvSpPr>
              <p:cNvPr id="72" name="矩形: 圆角 71"/>
              <p:cNvSpPr/>
              <p:nvPr/>
            </p:nvSpPr>
            <p:spPr>
              <a:xfrm>
                <a:off x="9020595" y="479333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人员配置</a:t>
                </a:r>
              </a:p>
            </p:txBody>
          </p:sp>
          <p:sp>
            <p:nvSpPr>
              <p:cNvPr id="73" name="矩形: 圆角 72"/>
              <p:cNvSpPr/>
              <p:nvPr/>
            </p:nvSpPr>
            <p:spPr>
              <a:xfrm>
                <a:off x="9020595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下达指令</a:t>
                </a:r>
              </a:p>
            </p:txBody>
          </p:sp>
          <p:sp>
            <p:nvSpPr>
              <p:cNvPr id="74" name="矩形: 圆角 73"/>
              <p:cNvSpPr/>
              <p:nvPr/>
            </p:nvSpPr>
            <p:spPr>
              <a:xfrm>
                <a:off x="6815146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规划厂区</a:t>
                </a:r>
              </a:p>
            </p:txBody>
          </p:sp>
          <p:sp>
            <p:nvSpPr>
              <p:cNvPr id="75" name="矩形: 圆角 74"/>
              <p:cNvSpPr/>
              <p:nvPr/>
            </p:nvSpPr>
            <p:spPr>
              <a:xfrm>
                <a:off x="6815146" y="5832706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购置厂房</a:t>
                </a:r>
              </a:p>
            </p:txBody>
          </p:sp>
          <p:sp>
            <p:nvSpPr>
              <p:cNvPr id="76" name="矩形: 圆角 75"/>
              <p:cNvSpPr/>
              <p:nvPr/>
            </p:nvSpPr>
            <p:spPr>
              <a:xfrm>
                <a:off x="7943698" y="531553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800" dirty="0"/>
                  <a:t>采购原材料</a:t>
                </a:r>
              </a:p>
            </p:txBody>
          </p:sp>
          <p:sp>
            <p:nvSpPr>
              <p:cNvPr id="77" name="矩形: 圆角 76"/>
              <p:cNvSpPr/>
              <p:nvPr/>
            </p:nvSpPr>
            <p:spPr>
              <a:xfrm>
                <a:off x="7943698" y="5832706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800" dirty="0"/>
                  <a:t>购置生产线</a:t>
                </a:r>
              </a:p>
            </p:txBody>
          </p:sp>
          <p:sp>
            <p:nvSpPr>
              <p:cNvPr id="78" name="矩形: 圆角 77"/>
              <p:cNvSpPr/>
              <p:nvPr/>
            </p:nvSpPr>
            <p:spPr>
              <a:xfrm>
                <a:off x="9020595" y="5832706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开始生产</a:t>
                </a:r>
              </a:p>
            </p:txBody>
          </p:sp>
          <p:sp>
            <p:nvSpPr>
              <p:cNvPr id="79" name="矩形: 圆角 78"/>
              <p:cNvSpPr/>
              <p:nvPr/>
            </p:nvSpPr>
            <p:spPr>
              <a:xfrm>
                <a:off x="5708026" y="1071211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商务合作</a:t>
                </a:r>
              </a:p>
            </p:txBody>
          </p:sp>
          <p:sp>
            <p:nvSpPr>
              <p:cNvPr id="80" name="矩形: 圆角 79"/>
              <p:cNvSpPr/>
              <p:nvPr/>
            </p:nvSpPr>
            <p:spPr>
              <a:xfrm>
                <a:off x="6815146" y="1071211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广告投放</a:t>
                </a:r>
              </a:p>
            </p:txBody>
          </p:sp>
          <p:sp>
            <p:nvSpPr>
              <p:cNvPr id="81" name="矩形: 圆角 80"/>
              <p:cNvSpPr/>
              <p:nvPr/>
            </p:nvSpPr>
            <p:spPr>
              <a:xfrm>
                <a:off x="7943698" y="1068860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销售竞单</a:t>
                </a:r>
              </a:p>
            </p:txBody>
          </p:sp>
          <p:sp>
            <p:nvSpPr>
              <p:cNvPr id="82" name="矩形: 圆角 81"/>
              <p:cNvSpPr/>
              <p:nvPr/>
            </p:nvSpPr>
            <p:spPr>
              <a:xfrm>
                <a:off x="9048177" y="1068860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订单交付</a:t>
                </a:r>
              </a:p>
            </p:txBody>
          </p:sp>
          <p:sp>
            <p:nvSpPr>
              <p:cNvPr id="83" name="矩形: 圆角 82"/>
              <p:cNvSpPr/>
              <p:nvPr/>
            </p:nvSpPr>
            <p:spPr>
              <a:xfrm>
                <a:off x="9044371" y="271965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成本核算</a:t>
                </a:r>
              </a:p>
            </p:txBody>
          </p:sp>
          <p:sp>
            <p:nvSpPr>
              <p:cNvPr id="84" name="矩形: 圆角 83"/>
              <p:cNvSpPr/>
              <p:nvPr/>
            </p:nvSpPr>
            <p:spPr>
              <a:xfrm>
                <a:off x="7943698" y="271965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财务报表</a:t>
                </a:r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535685" y="3019973"/>
                <a:ext cx="111456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800" dirty="0"/>
                  <a:t>市场环境调研</a:t>
                </a: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6535685" y="2786045"/>
                <a:ext cx="111456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800" dirty="0"/>
                  <a:t>企业年度经营计划</a:t>
                </a:r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535685" y="2557624"/>
                <a:ext cx="1114562" cy="171450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800" dirty="0"/>
                  <a:t>企业战略规划</a:t>
                </a:r>
              </a:p>
            </p:txBody>
          </p:sp>
          <p:cxnSp>
            <p:nvCxnSpPr>
              <p:cNvPr id="178" name="直接箭头连接符 177"/>
              <p:cNvCxnSpPr>
                <a:stCxn id="36" idx="0"/>
                <a:endCxn id="37" idx="2"/>
              </p:cNvCxnSpPr>
              <p:nvPr/>
            </p:nvCxnSpPr>
            <p:spPr>
              <a:xfrm flipV="1">
                <a:off x="4910491" y="4616382"/>
                <a:ext cx="0" cy="17695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接箭头连接符 179"/>
              <p:cNvCxnSpPr>
                <a:stCxn id="37" idx="3"/>
                <a:endCxn id="38" idx="1"/>
              </p:cNvCxnSpPr>
              <p:nvPr/>
            </p:nvCxnSpPr>
            <p:spPr>
              <a:xfrm>
                <a:off x="5287594" y="4447538"/>
                <a:ext cx="420432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连接符: 肘形 201"/>
              <p:cNvCxnSpPr>
                <a:stCxn id="37" idx="1"/>
                <a:endCxn id="41" idx="1"/>
              </p:cNvCxnSpPr>
              <p:nvPr/>
            </p:nvCxnSpPr>
            <p:spPr>
              <a:xfrm rot="10800000">
                <a:off x="4533388" y="3936906"/>
                <a:ext cx="12700" cy="510632"/>
              </a:xfrm>
              <a:prstGeom prst="bentConnector3">
                <a:avLst>
                  <a:gd name="adj1" fmla="val 180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连接符: 肘形 203"/>
              <p:cNvCxnSpPr>
                <a:stCxn id="37" idx="1"/>
                <a:endCxn id="40" idx="1"/>
              </p:cNvCxnSpPr>
              <p:nvPr/>
            </p:nvCxnSpPr>
            <p:spPr>
              <a:xfrm rot="10800000">
                <a:off x="4533388" y="3418908"/>
                <a:ext cx="12700" cy="1028630"/>
              </a:xfrm>
              <a:prstGeom prst="bentConnector3">
                <a:avLst>
                  <a:gd name="adj1" fmla="val 180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连接符: 肘形 205"/>
              <p:cNvCxnSpPr>
                <a:stCxn id="37" idx="1"/>
                <a:endCxn id="43" idx="1"/>
              </p:cNvCxnSpPr>
              <p:nvPr/>
            </p:nvCxnSpPr>
            <p:spPr>
              <a:xfrm rot="10800000">
                <a:off x="4533388" y="2888504"/>
                <a:ext cx="12700" cy="1559035"/>
              </a:xfrm>
              <a:prstGeom prst="bentConnector3">
                <a:avLst>
                  <a:gd name="adj1" fmla="val 180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连接符: 肘形 207"/>
              <p:cNvCxnSpPr>
                <a:stCxn id="37" idx="1"/>
                <a:endCxn id="64" idx="1"/>
              </p:cNvCxnSpPr>
              <p:nvPr/>
            </p:nvCxnSpPr>
            <p:spPr>
              <a:xfrm rot="10800000">
                <a:off x="4533388" y="2338762"/>
                <a:ext cx="12700" cy="2108776"/>
              </a:xfrm>
              <a:prstGeom prst="bentConnector3">
                <a:avLst>
                  <a:gd name="adj1" fmla="val 180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连接符: 肘形 209"/>
              <p:cNvCxnSpPr>
                <a:stCxn id="37" idx="1"/>
                <a:endCxn id="42" idx="1"/>
              </p:cNvCxnSpPr>
              <p:nvPr/>
            </p:nvCxnSpPr>
            <p:spPr>
              <a:xfrm rot="10800000">
                <a:off x="4533388" y="1789022"/>
                <a:ext cx="12700" cy="2658517"/>
              </a:xfrm>
              <a:prstGeom prst="bentConnector3">
                <a:avLst>
                  <a:gd name="adj1" fmla="val 180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连接符: 肘形 211"/>
              <p:cNvCxnSpPr>
                <a:stCxn id="37" idx="1"/>
                <a:endCxn id="39" idx="1"/>
              </p:cNvCxnSpPr>
              <p:nvPr/>
            </p:nvCxnSpPr>
            <p:spPr>
              <a:xfrm rot="10800000">
                <a:off x="4528918" y="1239280"/>
                <a:ext cx="4471" cy="3208258"/>
              </a:xfrm>
              <a:prstGeom prst="bentConnector3">
                <a:avLst>
                  <a:gd name="adj1" fmla="val 4846052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矩形 214"/>
              <p:cNvSpPr/>
              <p:nvPr/>
            </p:nvSpPr>
            <p:spPr>
              <a:xfrm>
                <a:off x="3023057" y="1993093"/>
                <a:ext cx="1086973" cy="1960598"/>
              </a:xfrm>
              <a:prstGeom prst="rect">
                <a:avLst/>
              </a:prstGeom>
              <a:noFill/>
              <a:ln w="19050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217" name="连接符: 肘形 216"/>
              <p:cNvCxnSpPr>
                <a:stCxn id="37" idx="1"/>
                <a:endCxn id="215" idx="2"/>
              </p:cNvCxnSpPr>
              <p:nvPr/>
            </p:nvCxnSpPr>
            <p:spPr>
              <a:xfrm rot="10800000">
                <a:off x="3566544" y="3953692"/>
                <a:ext cx="966844" cy="493847"/>
              </a:xfrm>
              <a:prstGeom prst="bentConnector2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接箭头连接符 218"/>
              <p:cNvCxnSpPr>
                <a:stCxn id="38" idx="3"/>
                <a:endCxn id="66" idx="1"/>
              </p:cNvCxnSpPr>
              <p:nvPr/>
            </p:nvCxnSpPr>
            <p:spPr>
              <a:xfrm>
                <a:off x="6462232" y="4447538"/>
                <a:ext cx="352914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接箭头连接符 226"/>
              <p:cNvCxnSpPr>
                <a:stCxn id="67" idx="2"/>
                <a:endCxn id="69" idx="0"/>
              </p:cNvCxnSpPr>
              <p:nvPr/>
            </p:nvCxnSpPr>
            <p:spPr>
              <a:xfrm>
                <a:off x="6085129" y="5136050"/>
                <a:ext cx="0" cy="17948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直接箭头连接符 230"/>
              <p:cNvCxnSpPr>
                <a:stCxn id="69" idx="2"/>
                <a:endCxn id="70" idx="0"/>
              </p:cNvCxnSpPr>
              <p:nvPr/>
            </p:nvCxnSpPr>
            <p:spPr>
              <a:xfrm flipH="1">
                <a:off x="6085115" y="5653222"/>
                <a:ext cx="14" cy="17948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直接箭头连接符 233"/>
              <p:cNvCxnSpPr>
                <a:stCxn id="68" idx="2"/>
                <a:endCxn id="74" idx="0"/>
              </p:cNvCxnSpPr>
              <p:nvPr/>
            </p:nvCxnSpPr>
            <p:spPr>
              <a:xfrm>
                <a:off x="7192249" y="5131027"/>
                <a:ext cx="0" cy="18450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直接箭头连接符 235"/>
              <p:cNvCxnSpPr>
                <a:stCxn id="74" idx="2"/>
                <a:endCxn id="75" idx="0"/>
              </p:cNvCxnSpPr>
              <p:nvPr/>
            </p:nvCxnSpPr>
            <p:spPr>
              <a:xfrm>
                <a:off x="7192249" y="5653222"/>
                <a:ext cx="0" cy="17948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直接箭头连接符 237"/>
              <p:cNvCxnSpPr>
                <a:stCxn id="75" idx="3"/>
                <a:endCxn id="77" idx="1"/>
              </p:cNvCxnSpPr>
              <p:nvPr/>
            </p:nvCxnSpPr>
            <p:spPr>
              <a:xfrm>
                <a:off x="7569352" y="6001550"/>
                <a:ext cx="374346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接箭头连接符 239"/>
              <p:cNvCxnSpPr>
                <a:stCxn id="77" idx="0"/>
                <a:endCxn id="76" idx="2"/>
              </p:cNvCxnSpPr>
              <p:nvPr/>
            </p:nvCxnSpPr>
            <p:spPr>
              <a:xfrm flipV="1">
                <a:off x="8320801" y="5653222"/>
                <a:ext cx="0" cy="17948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直接箭头连接符 241"/>
              <p:cNvCxnSpPr>
                <a:stCxn id="76" idx="0"/>
                <a:endCxn id="71" idx="2"/>
              </p:cNvCxnSpPr>
              <p:nvPr/>
            </p:nvCxnSpPr>
            <p:spPr>
              <a:xfrm flipV="1">
                <a:off x="8320801" y="5136387"/>
                <a:ext cx="0" cy="17914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接箭头连接符 245"/>
              <p:cNvCxnSpPr>
                <a:stCxn id="72" idx="2"/>
                <a:endCxn id="73" idx="0"/>
              </p:cNvCxnSpPr>
              <p:nvPr/>
            </p:nvCxnSpPr>
            <p:spPr>
              <a:xfrm>
                <a:off x="9397698" y="5131027"/>
                <a:ext cx="0" cy="18450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接箭头连接符 247"/>
              <p:cNvCxnSpPr>
                <a:stCxn id="73" idx="2"/>
                <a:endCxn id="78" idx="0"/>
              </p:cNvCxnSpPr>
              <p:nvPr/>
            </p:nvCxnSpPr>
            <p:spPr>
              <a:xfrm>
                <a:off x="9397698" y="5653222"/>
                <a:ext cx="0" cy="17948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接箭头连接符 252"/>
              <p:cNvCxnSpPr>
                <a:stCxn id="83" idx="1"/>
                <a:endCxn id="84" idx="3"/>
              </p:cNvCxnSpPr>
              <p:nvPr/>
            </p:nvCxnSpPr>
            <p:spPr>
              <a:xfrm flipH="1">
                <a:off x="8697904" y="2888503"/>
                <a:ext cx="346467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5" name="矩形 254"/>
              <p:cNvSpPr/>
              <p:nvPr/>
            </p:nvSpPr>
            <p:spPr>
              <a:xfrm>
                <a:off x="6456583" y="2503257"/>
                <a:ext cx="1292857" cy="772685"/>
              </a:xfrm>
              <a:prstGeom prst="rect">
                <a:avLst/>
              </a:prstGeom>
              <a:noFill/>
              <a:ln w="19050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257" name="直接箭头连接符 256"/>
              <p:cNvCxnSpPr>
                <a:stCxn id="84" idx="1"/>
              </p:cNvCxnSpPr>
              <p:nvPr/>
            </p:nvCxnSpPr>
            <p:spPr>
              <a:xfrm flipH="1">
                <a:off x="7627992" y="2888503"/>
                <a:ext cx="315706" cy="109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箭头连接符 279"/>
              <p:cNvCxnSpPr>
                <a:stCxn id="39" idx="3"/>
                <a:endCxn id="79" idx="1"/>
              </p:cNvCxnSpPr>
              <p:nvPr/>
            </p:nvCxnSpPr>
            <p:spPr>
              <a:xfrm>
                <a:off x="5283123" y="1239280"/>
                <a:ext cx="424903" cy="77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接箭头连接符 281"/>
              <p:cNvCxnSpPr>
                <a:stCxn id="79" idx="3"/>
                <a:endCxn id="80" idx="1"/>
              </p:cNvCxnSpPr>
              <p:nvPr/>
            </p:nvCxnSpPr>
            <p:spPr>
              <a:xfrm>
                <a:off x="6462232" y="1240055"/>
                <a:ext cx="352914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直接箭头连接符 283"/>
              <p:cNvCxnSpPr>
                <a:stCxn id="80" idx="3"/>
                <a:endCxn id="81" idx="1"/>
              </p:cNvCxnSpPr>
              <p:nvPr/>
            </p:nvCxnSpPr>
            <p:spPr>
              <a:xfrm flipV="1">
                <a:off x="7569352" y="1237704"/>
                <a:ext cx="374346" cy="235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直接箭头连接符 286"/>
              <p:cNvCxnSpPr>
                <a:stCxn id="81" idx="3"/>
                <a:endCxn id="82" idx="1"/>
              </p:cNvCxnSpPr>
              <p:nvPr/>
            </p:nvCxnSpPr>
            <p:spPr>
              <a:xfrm>
                <a:off x="8697904" y="1237704"/>
                <a:ext cx="350273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接箭头连接符 288"/>
              <p:cNvCxnSpPr>
                <a:stCxn id="82" idx="2"/>
                <a:endCxn id="83" idx="0"/>
              </p:cNvCxnSpPr>
              <p:nvPr/>
            </p:nvCxnSpPr>
            <p:spPr>
              <a:xfrm flipH="1">
                <a:off x="9421474" y="1406548"/>
                <a:ext cx="3806" cy="131311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连接符: 肘形 291"/>
              <p:cNvCxnSpPr>
                <a:stCxn id="42" idx="3"/>
                <a:endCxn id="83" idx="0"/>
              </p:cNvCxnSpPr>
              <p:nvPr/>
            </p:nvCxnSpPr>
            <p:spPr>
              <a:xfrm>
                <a:off x="5287594" y="1789021"/>
                <a:ext cx="4133880" cy="930638"/>
              </a:xfrm>
              <a:prstGeom prst="bentConnector2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连接符: 肘形 295"/>
              <p:cNvCxnSpPr>
                <a:stCxn id="64" idx="3"/>
                <a:endCxn id="83" idx="0"/>
              </p:cNvCxnSpPr>
              <p:nvPr/>
            </p:nvCxnSpPr>
            <p:spPr>
              <a:xfrm>
                <a:off x="5287594" y="2338762"/>
                <a:ext cx="4133880" cy="380897"/>
              </a:xfrm>
              <a:prstGeom prst="bentConnector2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连接符: 肘形 297"/>
              <p:cNvCxnSpPr>
                <a:stCxn id="43" idx="3"/>
                <a:endCxn id="83" idx="2"/>
              </p:cNvCxnSpPr>
              <p:nvPr/>
            </p:nvCxnSpPr>
            <p:spPr>
              <a:xfrm>
                <a:off x="5287594" y="2888503"/>
                <a:ext cx="4133880" cy="168844"/>
              </a:xfrm>
              <a:prstGeom prst="bentConnector4">
                <a:avLst>
                  <a:gd name="adj1" fmla="val 18557"/>
                  <a:gd name="adj2" fmla="val 314369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连接符: 肘形 301"/>
              <p:cNvCxnSpPr>
                <a:stCxn id="40" idx="3"/>
                <a:endCxn id="83" idx="2"/>
              </p:cNvCxnSpPr>
              <p:nvPr/>
            </p:nvCxnSpPr>
            <p:spPr>
              <a:xfrm flipV="1">
                <a:off x="5287594" y="3057347"/>
                <a:ext cx="4133880" cy="361561"/>
              </a:xfrm>
              <a:prstGeom prst="bentConnector2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连接符: 肘形 303"/>
              <p:cNvCxnSpPr>
                <a:stCxn id="41" idx="3"/>
                <a:endCxn id="83" idx="2"/>
              </p:cNvCxnSpPr>
              <p:nvPr/>
            </p:nvCxnSpPr>
            <p:spPr>
              <a:xfrm flipV="1">
                <a:off x="5287594" y="3057347"/>
                <a:ext cx="4133880" cy="879559"/>
              </a:xfrm>
              <a:prstGeom prst="bentConnector2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793812" y="976801"/>
              <a:ext cx="2037338" cy="4154226"/>
              <a:chOff x="793812" y="976801"/>
              <a:chExt cx="2037338" cy="4154226"/>
            </a:xfrm>
          </p:grpSpPr>
          <p:sp>
            <p:nvSpPr>
              <p:cNvPr id="14" name="矩形: 圆角 13"/>
              <p:cNvSpPr/>
              <p:nvPr/>
            </p:nvSpPr>
            <p:spPr>
              <a:xfrm>
                <a:off x="2076944" y="1055661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动员会</a:t>
                </a:r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793812" y="976801"/>
                <a:ext cx="627960" cy="496070"/>
                <a:chOff x="423438" y="1166174"/>
                <a:chExt cx="1134214" cy="895997"/>
              </a:xfrm>
            </p:grpSpPr>
            <p:sp>
              <p:nvSpPr>
                <p:cNvPr id="13" name="流程图: 顺序访问存储器 12"/>
                <p:cNvSpPr/>
                <p:nvPr/>
              </p:nvSpPr>
              <p:spPr>
                <a:xfrm>
                  <a:off x="534067" y="1166174"/>
                  <a:ext cx="912956" cy="895997"/>
                </a:xfrm>
                <a:prstGeom prst="flowChartMagneticTape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 dirty="0"/>
                </a:p>
              </p:txBody>
            </p:sp>
            <p:sp>
              <p:nvSpPr>
                <p:cNvPr id="15" name="2"/>
                <p:cNvSpPr txBox="1"/>
                <p:nvPr>
                  <p:custDataLst>
                    <p:tags r:id="rId2"/>
                  </p:custDataLst>
                </p:nvPr>
              </p:nvSpPr>
              <p:spPr>
                <a:xfrm>
                  <a:off x="423438" y="1396769"/>
                  <a:ext cx="1134214" cy="434808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square" lIns="86005" tIns="43002" rIns="86005" bIns="43002">
                  <a:spAutoFit/>
                </a:bodyPr>
                <a:lstStyle>
                  <a:defPPr>
                    <a:defRPr lang="zh-CN"/>
                  </a:defPPr>
                  <a:lvl1pPr marR="0" lvl="0" indent="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sz="3200" b="1">
                      <a:solidFill>
                        <a:schemeClr val="bg1"/>
                      </a:solidFill>
                      <a:latin typeface="Calibri" panose="020F0502020204030204" pitchFamily="34" charset="0"/>
                      <a:ea typeface="破产黑体-Bold" panose="00000500000000000000" pitchFamily="2" charset="-122"/>
                    </a:defRPr>
                  </a:lvl1pPr>
                  <a:lvl2pPr marL="742950" indent="-285750">
                    <a:defRPr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latin typeface="Calibri" panose="020F0502020204030204" pitchFamily="34" charset="0"/>
                    </a:defRPr>
                  </a:lvl5pPr>
                  <a:lvl6pPr marL="25146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6pPr>
                  <a:lvl7pPr marL="29718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7pPr>
                  <a:lvl8pPr marL="34290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8pPr>
                  <a:lvl9pPr marL="3886200" indent="-228600" defTabSz="91313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latin typeface="Calibri" panose="020F0502020204030204" pitchFamily="34" charset="0"/>
                    </a:defRPr>
                  </a:lvl9pPr>
                </a:lstStyle>
                <a:p>
                  <a:pPr algn="ctr"/>
                  <a:r>
                    <a:rPr lang="zh-CN" altLang="en-US" sz="1000" dirty="0">
                      <a:sym typeface="+mn-lt"/>
                    </a:rPr>
                    <a:t>开始</a:t>
                  </a:r>
                </a:p>
              </p:txBody>
            </p:sp>
          </p:grpSp>
          <p:sp>
            <p:nvSpPr>
              <p:cNvPr id="17" name="矩形: 圆角 16"/>
              <p:cNvSpPr/>
              <p:nvPr/>
            </p:nvSpPr>
            <p:spPr>
              <a:xfrm>
                <a:off x="1296816" y="1644910"/>
                <a:ext cx="114795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职业生涯规划</a:t>
                </a:r>
              </a:p>
            </p:txBody>
          </p:sp>
          <p:sp>
            <p:nvSpPr>
              <p:cNvPr id="18" name="菱形 17"/>
              <p:cNvSpPr/>
              <p:nvPr/>
            </p:nvSpPr>
            <p:spPr>
              <a:xfrm>
                <a:off x="1216645" y="2125789"/>
                <a:ext cx="1228237" cy="431800"/>
              </a:xfrm>
              <a:prstGeom prst="diamond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437305" y="2138707"/>
                <a:ext cx="809096" cy="40011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bg1"/>
                    </a:solidFill>
                  </a:rPr>
                  <a:t>报名竞选管理者</a:t>
                </a:r>
              </a:p>
            </p:txBody>
          </p:sp>
          <p:sp>
            <p:nvSpPr>
              <p:cNvPr id="21" name="矩形: 圆角 20"/>
              <p:cNvSpPr/>
              <p:nvPr/>
            </p:nvSpPr>
            <p:spPr>
              <a:xfrm>
                <a:off x="845481" y="271965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制作简历</a:t>
                </a:r>
              </a:p>
            </p:txBody>
          </p:sp>
          <p:sp>
            <p:nvSpPr>
              <p:cNvPr id="22" name="矩形: 圆角 21"/>
              <p:cNvSpPr/>
              <p:nvPr/>
            </p:nvSpPr>
            <p:spPr>
              <a:xfrm>
                <a:off x="2072402" y="271965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就职演说</a:t>
                </a:r>
              </a:p>
            </p:txBody>
          </p:sp>
          <p:sp>
            <p:nvSpPr>
              <p:cNvPr id="23" name="矩形: 圆角 22"/>
              <p:cNvSpPr/>
              <p:nvPr/>
            </p:nvSpPr>
            <p:spPr>
              <a:xfrm>
                <a:off x="845481" y="324185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制作招聘海报</a:t>
                </a:r>
              </a:p>
            </p:txBody>
          </p:sp>
          <p:sp>
            <p:nvSpPr>
              <p:cNvPr id="24" name="矩形: 圆角 23"/>
              <p:cNvSpPr/>
              <p:nvPr/>
            </p:nvSpPr>
            <p:spPr>
              <a:xfrm>
                <a:off x="2072402" y="3241854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编制商业计划书</a:t>
                </a:r>
              </a:p>
            </p:txBody>
          </p:sp>
          <p:sp>
            <p:nvSpPr>
              <p:cNvPr id="25" name="矩形: 圆角 24"/>
              <p:cNvSpPr/>
              <p:nvPr/>
            </p:nvSpPr>
            <p:spPr>
              <a:xfrm>
                <a:off x="845481" y="376404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招聘会</a:t>
                </a:r>
              </a:p>
            </p:txBody>
          </p:sp>
          <p:sp>
            <p:nvSpPr>
              <p:cNvPr id="26" name="矩形: 圆角 25"/>
              <p:cNvSpPr/>
              <p:nvPr/>
            </p:nvSpPr>
            <p:spPr>
              <a:xfrm>
                <a:off x="2072402" y="376404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签订劳动合同</a:t>
                </a:r>
              </a:p>
            </p:txBody>
          </p:sp>
          <p:sp>
            <p:nvSpPr>
              <p:cNvPr id="27" name="矩形: 圆角 26"/>
              <p:cNvSpPr/>
              <p:nvPr/>
            </p:nvSpPr>
            <p:spPr>
              <a:xfrm>
                <a:off x="1296815" y="4278694"/>
                <a:ext cx="1210734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企业入驻</a:t>
                </a:r>
              </a:p>
            </p:txBody>
          </p:sp>
          <p:sp>
            <p:nvSpPr>
              <p:cNvPr id="28" name="矩形: 圆角 27"/>
              <p:cNvSpPr/>
              <p:nvPr/>
            </p:nvSpPr>
            <p:spPr>
              <a:xfrm>
                <a:off x="845481" y="479333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服务机构</a:t>
                </a:r>
              </a:p>
            </p:txBody>
          </p:sp>
          <p:sp>
            <p:nvSpPr>
              <p:cNvPr id="29" name="矩形: 圆角 28"/>
              <p:cNvSpPr/>
              <p:nvPr/>
            </p:nvSpPr>
            <p:spPr>
              <a:xfrm>
                <a:off x="2072402" y="4793339"/>
                <a:ext cx="754206" cy="337688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dirty="0"/>
                  <a:t>企业方</a:t>
                </a:r>
              </a:p>
            </p:txBody>
          </p:sp>
          <p:cxnSp>
            <p:nvCxnSpPr>
              <p:cNvPr id="101" name="直接箭头连接符 100"/>
              <p:cNvCxnSpPr>
                <a:stCxn id="15" idx="3"/>
                <a:endCxn id="14" idx="1"/>
              </p:cNvCxnSpPr>
              <p:nvPr/>
            </p:nvCxnSpPr>
            <p:spPr>
              <a:xfrm flipV="1">
                <a:off x="1421772" y="1224505"/>
                <a:ext cx="655172" cy="33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连接符: 肘形 102"/>
              <p:cNvCxnSpPr>
                <a:stCxn id="14" idx="2"/>
                <a:endCxn id="17" idx="0"/>
              </p:cNvCxnSpPr>
              <p:nvPr/>
            </p:nvCxnSpPr>
            <p:spPr>
              <a:xfrm rot="5400000">
                <a:off x="2036641" y="1227503"/>
                <a:ext cx="251561" cy="583253"/>
              </a:xfrm>
              <a:prstGeom prst="bentConnector3">
                <a:avLst>
                  <a:gd name="adj1" fmla="val 5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箭头连接符 105"/>
              <p:cNvCxnSpPr/>
              <p:nvPr/>
            </p:nvCxnSpPr>
            <p:spPr>
              <a:xfrm>
                <a:off x="1830312" y="1982598"/>
                <a:ext cx="1463" cy="14319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箭头连接符 109"/>
              <p:cNvCxnSpPr>
                <a:endCxn id="21" idx="0"/>
              </p:cNvCxnSpPr>
              <p:nvPr/>
            </p:nvCxnSpPr>
            <p:spPr>
              <a:xfrm flipH="1">
                <a:off x="1222584" y="2341689"/>
                <a:ext cx="55" cy="37797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箭头连接符 111"/>
              <p:cNvCxnSpPr>
                <a:stCxn id="18" idx="3"/>
                <a:endCxn id="22" idx="0"/>
              </p:cNvCxnSpPr>
              <p:nvPr/>
            </p:nvCxnSpPr>
            <p:spPr>
              <a:xfrm>
                <a:off x="2444882" y="2341689"/>
                <a:ext cx="4623" cy="37797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箭头连接符 139"/>
              <p:cNvCxnSpPr>
                <a:stCxn id="22" idx="2"/>
                <a:endCxn id="24" idx="0"/>
              </p:cNvCxnSpPr>
              <p:nvPr/>
            </p:nvCxnSpPr>
            <p:spPr>
              <a:xfrm>
                <a:off x="2449505" y="3057347"/>
                <a:ext cx="0" cy="184507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箭头连接符 141"/>
              <p:cNvCxnSpPr>
                <a:stCxn id="22" idx="1"/>
                <a:endCxn id="21" idx="3"/>
              </p:cNvCxnSpPr>
              <p:nvPr/>
            </p:nvCxnSpPr>
            <p:spPr>
              <a:xfrm flipH="1">
                <a:off x="1599687" y="2888503"/>
                <a:ext cx="472715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接箭头连接符 143"/>
              <p:cNvCxnSpPr>
                <a:stCxn id="24" idx="1"/>
                <a:endCxn id="23" idx="3"/>
              </p:cNvCxnSpPr>
              <p:nvPr/>
            </p:nvCxnSpPr>
            <p:spPr>
              <a:xfrm flipH="1">
                <a:off x="1599687" y="3410698"/>
                <a:ext cx="472715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连接符: 肘形 145"/>
              <p:cNvCxnSpPr>
                <a:stCxn id="21" idx="1"/>
                <a:endCxn id="25" idx="1"/>
              </p:cNvCxnSpPr>
              <p:nvPr/>
            </p:nvCxnSpPr>
            <p:spPr>
              <a:xfrm rot="10800000" flipV="1">
                <a:off x="845481" y="2888503"/>
                <a:ext cx="12700" cy="1044390"/>
              </a:xfrm>
              <a:prstGeom prst="bentConnector3">
                <a:avLst>
                  <a:gd name="adj1" fmla="val 1800000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箭头连接符 147"/>
              <p:cNvCxnSpPr>
                <a:stCxn id="25" idx="3"/>
                <a:endCxn id="26" idx="1"/>
              </p:cNvCxnSpPr>
              <p:nvPr/>
            </p:nvCxnSpPr>
            <p:spPr>
              <a:xfrm>
                <a:off x="1599687" y="3932893"/>
                <a:ext cx="472715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连接符: 肘形 149"/>
              <p:cNvCxnSpPr>
                <a:stCxn id="26" idx="2"/>
                <a:endCxn id="27" idx="0"/>
              </p:cNvCxnSpPr>
              <p:nvPr/>
            </p:nvCxnSpPr>
            <p:spPr>
              <a:xfrm rot="5400000">
                <a:off x="2087366" y="3916554"/>
                <a:ext cx="176957" cy="547323"/>
              </a:xfrm>
              <a:prstGeom prst="bentConnector3">
                <a:avLst>
                  <a:gd name="adj1" fmla="val 39235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连接符: 肘形 152"/>
              <p:cNvCxnSpPr>
                <a:endCxn id="28" idx="0"/>
              </p:cNvCxnSpPr>
              <p:nvPr/>
            </p:nvCxnSpPr>
            <p:spPr>
              <a:xfrm rot="5400000">
                <a:off x="1427469" y="4411497"/>
                <a:ext cx="176957" cy="586726"/>
              </a:xfrm>
              <a:prstGeom prst="bentConnector3">
                <a:avLst>
                  <a:gd name="adj1" fmla="val 40133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连接符: 肘形 154"/>
              <p:cNvCxnSpPr>
                <a:stCxn id="27" idx="2"/>
                <a:endCxn id="29" idx="0"/>
              </p:cNvCxnSpPr>
              <p:nvPr/>
            </p:nvCxnSpPr>
            <p:spPr>
              <a:xfrm rot="16200000" flipH="1">
                <a:off x="2087365" y="4431198"/>
                <a:ext cx="176957" cy="547323"/>
              </a:xfrm>
              <a:prstGeom prst="bentConnector3">
                <a:avLst>
                  <a:gd name="adj1" fmla="val 40132"/>
                </a:avLst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7" name="文本框 306"/>
              <p:cNvSpPr txBox="1"/>
              <p:nvPr/>
            </p:nvSpPr>
            <p:spPr>
              <a:xfrm>
                <a:off x="1465556" y="2693309"/>
                <a:ext cx="809096" cy="21544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chemeClr val="bg1"/>
                    </a:solidFill>
                  </a:rPr>
                  <a:t>失败</a:t>
                </a:r>
              </a:p>
            </p:txBody>
          </p:sp>
          <p:sp>
            <p:nvSpPr>
              <p:cNvPr id="308" name="文本框 307"/>
              <p:cNvSpPr txBox="1"/>
              <p:nvPr/>
            </p:nvSpPr>
            <p:spPr>
              <a:xfrm>
                <a:off x="1878144" y="3038099"/>
                <a:ext cx="809096" cy="21544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chemeClr val="bg1"/>
                    </a:solidFill>
                  </a:rPr>
                  <a:t>成功</a:t>
                </a:r>
              </a:p>
            </p:txBody>
          </p:sp>
        </p:grpSp>
      </p:grpSp>
      <p:sp>
        <p:nvSpPr>
          <p:cNvPr id="8" name="2">
            <a:extLst>
              <a:ext uri="{FF2B5EF4-FFF2-40B4-BE49-F238E27FC236}">
                <a16:creationId xmlns:a16="http://schemas.microsoft.com/office/drawing/2014/main" id="{EE5FE643-73A6-5AF2-2CCF-2FC9EE80DAC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实验任务系统应用流程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1441581"/>
            <a:ext cx="12192002" cy="595328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2253886" y="233769"/>
            <a:ext cx="9936347" cy="6624231"/>
          </a:xfrm>
          <a:prstGeom prst="rect">
            <a:avLst/>
          </a:prstGeom>
        </p:spPr>
      </p:pic>
      <p:grpSp>
        <p:nvGrpSpPr>
          <p:cNvPr id="9" name="5"/>
          <p:cNvGrpSpPr/>
          <p:nvPr>
            <p:custDataLst>
              <p:tags r:id="rId1"/>
            </p:custDataLst>
          </p:nvPr>
        </p:nvGrpSpPr>
        <p:grpSpPr bwMode="auto">
          <a:xfrm rot="5400000">
            <a:off x="5183951" y="1723940"/>
            <a:ext cx="1824096" cy="1586024"/>
            <a:chOff x="5803301" y="1948401"/>
            <a:chExt cx="2164994" cy="1905223"/>
          </a:xfrm>
        </p:grpSpPr>
        <p:sp>
          <p:nvSpPr>
            <p:cNvPr id="10" name="7"/>
            <p:cNvSpPr/>
            <p:nvPr/>
          </p:nvSpPr>
          <p:spPr bwMode="auto">
            <a:xfrm>
              <a:off x="5803301" y="1948401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6"/>
            <p:cNvSpPr/>
            <p:nvPr/>
          </p:nvSpPr>
          <p:spPr bwMode="auto">
            <a:xfrm>
              <a:off x="5948780" y="2078346"/>
              <a:ext cx="1846429" cy="162488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rgbClr val="100138"/>
                </a:gs>
                <a:gs pos="100000">
                  <a:srgbClr val="230656"/>
                </a:gs>
              </a:gsLst>
              <a:lin ang="5400000" scaled="1"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" name="4"/>
          <p:cNvSpPr txBox="1"/>
          <p:nvPr>
            <p:custDataLst>
              <p:tags r:id="rId2"/>
            </p:custDataLst>
          </p:nvPr>
        </p:nvSpPr>
        <p:spPr>
          <a:xfrm>
            <a:off x="4747630" y="1905173"/>
            <a:ext cx="2713761" cy="1194840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77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cs typeface="+mn-ea"/>
                <a:sym typeface="+mn-lt"/>
              </a:rPr>
              <a:t>三</a:t>
            </a:r>
          </a:p>
        </p:txBody>
      </p:sp>
      <p:sp>
        <p:nvSpPr>
          <p:cNvPr id="14" name="2"/>
          <p:cNvSpPr txBox="1"/>
          <p:nvPr>
            <p:custDataLst>
              <p:tags r:id="rId3"/>
            </p:custDataLst>
          </p:nvPr>
        </p:nvSpPr>
        <p:spPr>
          <a:xfrm>
            <a:off x="1631127" y="3746760"/>
            <a:ext cx="8946766" cy="1010174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dirty="0">
                <a:solidFill>
                  <a:srgbClr val="F8F8F8"/>
                </a:solidFill>
                <a:latin typeface="+mn-lt"/>
                <a:cs typeface="+mn-ea"/>
                <a:sym typeface="+mn-lt"/>
              </a:rPr>
              <a:t>机构类型及岗位介绍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>
            <a:extLst>
              <a:ext uri="{FF2B5EF4-FFF2-40B4-BE49-F238E27FC236}">
                <a16:creationId xmlns:a16="http://schemas.microsoft.com/office/drawing/2014/main" id="{68134E08-4034-8105-FBB0-88ECF1299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316" y="1245044"/>
            <a:ext cx="1262676" cy="500508"/>
          </a:xfrm>
          <a:prstGeom prst="rect">
            <a:avLst/>
          </a:prstGeom>
          <a:gradFill flip="none" rotWithShape="1">
            <a:gsLst>
              <a:gs pos="49000">
                <a:srgbClr val="F7F7F7"/>
              </a:gs>
              <a:gs pos="20000">
                <a:srgbClr val="FDFDFD"/>
              </a:gs>
              <a:gs pos="80000">
                <a:srgbClr val="E7E7E7"/>
              </a:gs>
            </a:gsLst>
            <a:lin ang="13500000" scaled="1"/>
            <a:tileRect/>
          </a:gradFill>
          <a:ln w="12700">
            <a:gradFill flip="none" rotWithShape="1">
              <a:gsLst>
                <a:gs pos="18000">
                  <a:schemeClr val="bg1"/>
                </a:gs>
                <a:gs pos="82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00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8B0E0B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CEO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8B0E0B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CA2E62F-57B5-AEF7-3336-FDEA3FA23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316" y="1245044"/>
            <a:ext cx="1262676" cy="140894"/>
          </a:xfrm>
          <a:prstGeom prst="rect">
            <a:avLst/>
          </a:prstGeom>
          <a:solidFill>
            <a:srgbClr val="8B0E0B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D76202F0-486B-3EE1-5235-96C380AC9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767" y="2570645"/>
            <a:ext cx="1408937" cy="500508"/>
          </a:xfrm>
          <a:prstGeom prst="rect">
            <a:avLst/>
          </a:prstGeom>
          <a:gradFill flip="none" rotWithShape="1">
            <a:gsLst>
              <a:gs pos="49000">
                <a:srgbClr val="F7F7F7"/>
              </a:gs>
              <a:gs pos="20000">
                <a:srgbClr val="FDFDFD"/>
              </a:gs>
              <a:gs pos="80000">
                <a:srgbClr val="E7E7E7"/>
              </a:gs>
            </a:gsLst>
            <a:lin ang="13500000" scaled="1"/>
            <a:tileRect/>
          </a:gradFill>
          <a:ln w="12700">
            <a:gradFill flip="none" rotWithShape="1">
              <a:gsLst>
                <a:gs pos="18000">
                  <a:schemeClr val="bg1"/>
                </a:gs>
                <a:gs pos="82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00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采购部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A32C73C3-C600-DE49-A4CA-CC6BD0149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426" y="2570645"/>
            <a:ext cx="1410278" cy="140894"/>
          </a:xfrm>
          <a:prstGeom prst="rect">
            <a:avLst/>
          </a:prstGeom>
          <a:solidFill>
            <a:srgbClr val="2E75B6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A75F54B4-C097-09ED-C0B2-201B84FAB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0140" y="2570645"/>
            <a:ext cx="1408937" cy="500508"/>
          </a:xfrm>
          <a:prstGeom prst="rect">
            <a:avLst/>
          </a:prstGeom>
          <a:gradFill flip="none" rotWithShape="1">
            <a:gsLst>
              <a:gs pos="49000">
                <a:srgbClr val="F7F7F7"/>
              </a:gs>
              <a:gs pos="20000">
                <a:srgbClr val="FDFDFD"/>
              </a:gs>
              <a:gs pos="80000">
                <a:srgbClr val="E7E7E7"/>
              </a:gs>
            </a:gsLst>
            <a:lin ang="13500000" scaled="1"/>
            <a:tileRect/>
          </a:gradFill>
          <a:ln w="12700">
            <a:gradFill flip="none" rotWithShape="1">
              <a:gsLst>
                <a:gs pos="18000">
                  <a:schemeClr val="bg1"/>
                </a:gs>
                <a:gs pos="82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00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财务部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EBFBE593-1CA1-F4B4-ADCB-2A6B0872F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8799" y="2570645"/>
            <a:ext cx="1410278" cy="140894"/>
          </a:xfrm>
          <a:prstGeom prst="rect">
            <a:avLst/>
          </a:prstGeom>
          <a:solidFill>
            <a:srgbClr val="00206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AFA7D767-2DDB-3625-BBE3-B16D06325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10" y="2570645"/>
            <a:ext cx="1408937" cy="500508"/>
          </a:xfrm>
          <a:prstGeom prst="rect">
            <a:avLst/>
          </a:prstGeom>
          <a:gradFill flip="none" rotWithShape="1">
            <a:gsLst>
              <a:gs pos="49000">
                <a:srgbClr val="F7F7F7"/>
              </a:gs>
              <a:gs pos="20000">
                <a:srgbClr val="FDFDFD"/>
              </a:gs>
              <a:gs pos="80000">
                <a:srgbClr val="E7E7E7"/>
              </a:gs>
            </a:gsLst>
            <a:lin ang="13500000" scaled="1"/>
            <a:tileRect/>
          </a:gradFill>
          <a:ln w="12700">
            <a:gradFill flip="none" rotWithShape="1">
              <a:gsLst>
                <a:gs pos="18000">
                  <a:schemeClr val="bg1"/>
                </a:gs>
                <a:gs pos="82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00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B05C14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生产部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1D4FEEDC-1A92-6917-95D4-36C91630B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10" y="2570645"/>
            <a:ext cx="1410278" cy="140894"/>
          </a:xfrm>
          <a:prstGeom prst="rect">
            <a:avLst/>
          </a:prstGeom>
          <a:solidFill>
            <a:srgbClr val="B05C14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20" name="Rectangle 7">
            <a:extLst>
              <a:ext uri="{FF2B5EF4-FFF2-40B4-BE49-F238E27FC236}">
                <a16:creationId xmlns:a16="http://schemas.microsoft.com/office/drawing/2014/main" id="{53671264-0B13-5DC4-4B0F-F8E965A45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7225" y="2567417"/>
            <a:ext cx="1408937" cy="500508"/>
          </a:xfrm>
          <a:prstGeom prst="rect">
            <a:avLst/>
          </a:prstGeom>
          <a:gradFill flip="none" rotWithShape="1">
            <a:gsLst>
              <a:gs pos="49000">
                <a:srgbClr val="F7F7F7"/>
              </a:gs>
              <a:gs pos="20000">
                <a:srgbClr val="FDFDFD"/>
              </a:gs>
              <a:gs pos="80000">
                <a:srgbClr val="E7E7E7"/>
              </a:gs>
            </a:gsLst>
            <a:lin ang="13500000" scaled="1"/>
            <a:tileRect/>
          </a:gradFill>
          <a:ln w="12700">
            <a:gradFill flip="none" rotWithShape="1">
              <a:gsLst>
                <a:gs pos="18000">
                  <a:schemeClr val="bg1"/>
                </a:gs>
                <a:gs pos="82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00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市场部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C26C9585-6BF0-0B17-CCB5-12A335D55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884" y="2567417"/>
            <a:ext cx="1410278" cy="14089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23" name="Rectangle 7">
            <a:extLst>
              <a:ext uri="{FF2B5EF4-FFF2-40B4-BE49-F238E27FC236}">
                <a16:creationId xmlns:a16="http://schemas.microsoft.com/office/drawing/2014/main" id="{58962679-B73D-5A4C-99E2-8D3A982FC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8683" y="2570645"/>
            <a:ext cx="1408937" cy="500508"/>
          </a:xfrm>
          <a:prstGeom prst="rect">
            <a:avLst/>
          </a:prstGeom>
          <a:gradFill flip="none" rotWithShape="1">
            <a:gsLst>
              <a:gs pos="49000">
                <a:srgbClr val="F7F7F7"/>
              </a:gs>
              <a:gs pos="20000">
                <a:srgbClr val="FDFDFD"/>
              </a:gs>
              <a:gs pos="80000">
                <a:srgbClr val="E7E7E7"/>
              </a:gs>
            </a:gsLst>
            <a:lin ang="13500000" scaled="1"/>
            <a:tileRect/>
          </a:gradFill>
          <a:ln w="12700">
            <a:gradFill flip="none" rotWithShape="1">
              <a:gsLst>
                <a:gs pos="18000">
                  <a:schemeClr val="bg1"/>
                </a:gs>
                <a:gs pos="82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00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销售部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1E30447C-B222-4540-133E-E85230E47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7342" y="2570645"/>
            <a:ext cx="1410278" cy="140894"/>
          </a:xfrm>
          <a:prstGeom prst="rect">
            <a:avLst/>
          </a:prstGeom>
          <a:solidFill>
            <a:srgbClr val="FFC00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26" name="Rectangle 8">
            <a:extLst>
              <a:ext uri="{FF2B5EF4-FFF2-40B4-BE49-F238E27FC236}">
                <a16:creationId xmlns:a16="http://schemas.microsoft.com/office/drawing/2014/main" id="{35395D8E-CB6F-25B0-1FDD-38569034A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2940" y="2561377"/>
            <a:ext cx="1408937" cy="500508"/>
          </a:xfrm>
          <a:prstGeom prst="rect">
            <a:avLst/>
          </a:prstGeom>
          <a:gradFill flip="none" rotWithShape="1">
            <a:gsLst>
              <a:gs pos="49000">
                <a:srgbClr val="F7F7F7"/>
              </a:gs>
              <a:gs pos="20000">
                <a:srgbClr val="FDFDFD"/>
              </a:gs>
              <a:gs pos="80000">
                <a:srgbClr val="E7E7E7"/>
              </a:gs>
            </a:gsLst>
            <a:lin ang="13500000" scaled="1"/>
            <a:tileRect/>
          </a:gradFill>
          <a:ln w="12700">
            <a:gradFill flip="none" rotWithShape="1">
              <a:gsLst>
                <a:gs pos="18000">
                  <a:schemeClr val="bg1"/>
                </a:gs>
                <a:gs pos="82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00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企业管理部</a:t>
            </a:r>
          </a:p>
        </p:txBody>
      </p:sp>
      <p:sp>
        <p:nvSpPr>
          <p:cNvPr id="27" name="Rectangle 6">
            <a:extLst>
              <a:ext uri="{FF2B5EF4-FFF2-40B4-BE49-F238E27FC236}">
                <a16:creationId xmlns:a16="http://schemas.microsoft.com/office/drawing/2014/main" id="{367900AD-477E-7F8F-9BB6-69D574449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1599" y="2561377"/>
            <a:ext cx="1410278" cy="140894"/>
          </a:xfrm>
          <a:prstGeom prst="rect">
            <a:avLst/>
          </a:prstGeom>
          <a:solidFill>
            <a:srgbClr val="7030A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cxnSp>
        <p:nvCxnSpPr>
          <p:cNvPr id="33" name="连接符: 肘形 32">
            <a:extLst>
              <a:ext uri="{FF2B5EF4-FFF2-40B4-BE49-F238E27FC236}">
                <a16:creationId xmlns:a16="http://schemas.microsoft.com/office/drawing/2014/main" id="{6F0ED238-FBB5-0158-9965-1AB468FE9A1C}"/>
              </a:ext>
            </a:extLst>
          </p:cNvPr>
          <p:cNvCxnSpPr>
            <a:stCxn id="8" idx="2"/>
            <a:endCxn id="18" idx="0"/>
          </p:cNvCxnSpPr>
          <p:nvPr/>
        </p:nvCxnSpPr>
        <p:spPr>
          <a:xfrm rot="5400000">
            <a:off x="1892006" y="1202996"/>
            <a:ext cx="825093" cy="191020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连接符: 肘形 34">
            <a:extLst>
              <a:ext uri="{FF2B5EF4-FFF2-40B4-BE49-F238E27FC236}">
                <a16:creationId xmlns:a16="http://schemas.microsoft.com/office/drawing/2014/main" id="{8DA918A5-277D-08CD-96E6-19CD658E52A9}"/>
              </a:ext>
            </a:extLst>
          </p:cNvPr>
          <p:cNvCxnSpPr>
            <a:stCxn id="8" idx="2"/>
            <a:endCxn id="12" idx="0"/>
          </p:cNvCxnSpPr>
          <p:nvPr/>
        </p:nvCxnSpPr>
        <p:spPr>
          <a:xfrm rot="5400000">
            <a:off x="2847064" y="2158054"/>
            <a:ext cx="825093" cy="8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连接符: 肘形 36">
            <a:extLst>
              <a:ext uri="{FF2B5EF4-FFF2-40B4-BE49-F238E27FC236}">
                <a16:creationId xmlns:a16="http://schemas.microsoft.com/office/drawing/2014/main" id="{B24243A3-92A3-6901-2383-602AB4EA9B36}"/>
              </a:ext>
            </a:extLst>
          </p:cNvPr>
          <p:cNvCxnSpPr>
            <a:stCxn id="8" idx="2"/>
            <a:endCxn id="21" idx="0"/>
          </p:cNvCxnSpPr>
          <p:nvPr/>
        </p:nvCxnSpPr>
        <p:spPr>
          <a:xfrm rot="16200000" flipH="1">
            <a:off x="3804406" y="1200799"/>
            <a:ext cx="821865" cy="191136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连接符: 肘形 38">
            <a:extLst>
              <a:ext uri="{FF2B5EF4-FFF2-40B4-BE49-F238E27FC236}">
                <a16:creationId xmlns:a16="http://schemas.microsoft.com/office/drawing/2014/main" id="{F27CE9FD-87F8-72FD-41A0-A7AEAF97ED04}"/>
              </a:ext>
            </a:extLst>
          </p:cNvPr>
          <p:cNvCxnSpPr>
            <a:stCxn id="8" idx="2"/>
            <a:endCxn id="27" idx="0"/>
          </p:cNvCxnSpPr>
          <p:nvPr/>
        </p:nvCxnSpPr>
        <p:spPr>
          <a:xfrm rot="16200000" flipH="1">
            <a:off x="6675284" y="-1670078"/>
            <a:ext cx="815825" cy="764708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连接符: 肘形 40">
            <a:extLst>
              <a:ext uri="{FF2B5EF4-FFF2-40B4-BE49-F238E27FC236}">
                <a16:creationId xmlns:a16="http://schemas.microsoft.com/office/drawing/2014/main" id="{A70C385E-9AE3-7E2A-BDD0-6375BD9F0FA3}"/>
              </a:ext>
            </a:extLst>
          </p:cNvPr>
          <p:cNvCxnSpPr>
            <a:stCxn id="8" idx="2"/>
            <a:endCxn id="14" idx="0"/>
          </p:cNvCxnSpPr>
          <p:nvPr/>
        </p:nvCxnSpPr>
        <p:spPr>
          <a:xfrm rot="16200000" flipH="1">
            <a:off x="5714585" y="-709380"/>
            <a:ext cx="825093" cy="57349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连接符: 肘形 42">
            <a:extLst>
              <a:ext uri="{FF2B5EF4-FFF2-40B4-BE49-F238E27FC236}">
                <a16:creationId xmlns:a16="http://schemas.microsoft.com/office/drawing/2014/main" id="{E036596F-4451-9EB9-13C9-792175869E5F}"/>
              </a:ext>
            </a:extLst>
          </p:cNvPr>
          <p:cNvCxnSpPr>
            <a:stCxn id="8" idx="2"/>
            <a:endCxn id="24" idx="0"/>
          </p:cNvCxnSpPr>
          <p:nvPr/>
        </p:nvCxnSpPr>
        <p:spPr>
          <a:xfrm rot="16200000" flipH="1">
            <a:off x="4758521" y="246684"/>
            <a:ext cx="825093" cy="382282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2">
            <a:extLst>
              <a:ext uri="{FF2B5EF4-FFF2-40B4-BE49-F238E27FC236}">
                <a16:creationId xmlns:a16="http://schemas.microsoft.com/office/drawing/2014/main" id="{62A1E77C-9641-14F1-8AE6-D3F730F2310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企业组织架构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自主运营企业（制造、贸易）</a:t>
            </a:r>
            <a:endParaRPr lang="zh-CN" altLang="en-US" sz="1400" dirty="0">
              <a:sym typeface="+mn-lt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0FA5B8BE-4522-60A8-120D-D99DF51980D8}"/>
              </a:ext>
            </a:extLst>
          </p:cNvPr>
          <p:cNvSpPr/>
          <p:nvPr/>
        </p:nvSpPr>
        <p:spPr>
          <a:xfrm>
            <a:off x="644310" y="3267296"/>
            <a:ext cx="1408937" cy="34663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Rectangle 6">
            <a:extLst>
              <a:ext uri="{FF2B5EF4-FFF2-40B4-BE49-F238E27FC236}">
                <a16:creationId xmlns:a16="http://schemas.microsoft.com/office/drawing/2014/main" id="{CB1A2C20-B0F1-E65C-ACF5-20D17B4BC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10" y="3274440"/>
            <a:ext cx="1410278" cy="140894"/>
          </a:xfrm>
          <a:prstGeom prst="rect">
            <a:avLst/>
          </a:prstGeom>
          <a:solidFill>
            <a:srgbClr val="B05C14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F4402D22-F62E-7082-92AB-55140D8F1564}"/>
              </a:ext>
            </a:extLst>
          </p:cNvPr>
          <p:cNvSpPr/>
          <p:nvPr/>
        </p:nvSpPr>
        <p:spPr>
          <a:xfrm>
            <a:off x="2554426" y="3267296"/>
            <a:ext cx="1408937" cy="34663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Rectangle 6">
            <a:extLst>
              <a:ext uri="{FF2B5EF4-FFF2-40B4-BE49-F238E27FC236}">
                <a16:creationId xmlns:a16="http://schemas.microsoft.com/office/drawing/2014/main" id="{975BC0C3-6EBC-0789-DF13-C16351834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426" y="3274440"/>
            <a:ext cx="1410278" cy="140894"/>
          </a:xfrm>
          <a:prstGeom prst="rect">
            <a:avLst/>
          </a:prstGeom>
          <a:solidFill>
            <a:srgbClr val="0070C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78C9DD12-29A5-1E21-E3AC-FC1DFC9773B7}"/>
              </a:ext>
            </a:extLst>
          </p:cNvPr>
          <p:cNvSpPr/>
          <p:nvPr/>
        </p:nvSpPr>
        <p:spPr>
          <a:xfrm>
            <a:off x="4463201" y="3267296"/>
            <a:ext cx="1408937" cy="34663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A33F65F9-916F-433D-F8A6-52694912C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3201" y="3274440"/>
            <a:ext cx="1410278" cy="14089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960D2813-6DAE-DD4E-F03F-F835A806F654}"/>
              </a:ext>
            </a:extLst>
          </p:cNvPr>
          <p:cNvSpPr/>
          <p:nvPr/>
        </p:nvSpPr>
        <p:spPr>
          <a:xfrm>
            <a:off x="6378683" y="3267296"/>
            <a:ext cx="1408937" cy="34663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Rectangle 6">
            <a:extLst>
              <a:ext uri="{FF2B5EF4-FFF2-40B4-BE49-F238E27FC236}">
                <a16:creationId xmlns:a16="http://schemas.microsoft.com/office/drawing/2014/main" id="{2469D10D-4519-F491-1319-7A51D8A52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8683" y="3274440"/>
            <a:ext cx="1410278" cy="140894"/>
          </a:xfrm>
          <a:prstGeom prst="rect">
            <a:avLst/>
          </a:prstGeom>
          <a:solidFill>
            <a:srgbClr val="FFC00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3F6F76A1-3F06-1B45-4039-4A975D3857D0}"/>
              </a:ext>
            </a:extLst>
          </p:cNvPr>
          <p:cNvSpPr/>
          <p:nvPr/>
        </p:nvSpPr>
        <p:spPr>
          <a:xfrm>
            <a:off x="8290140" y="3267296"/>
            <a:ext cx="1408937" cy="34663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Rectangle 6">
            <a:extLst>
              <a:ext uri="{FF2B5EF4-FFF2-40B4-BE49-F238E27FC236}">
                <a16:creationId xmlns:a16="http://schemas.microsoft.com/office/drawing/2014/main" id="{F2EC3856-09FF-0925-B256-81EAAF12C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0140" y="3274440"/>
            <a:ext cx="1410278" cy="140894"/>
          </a:xfrm>
          <a:prstGeom prst="rect">
            <a:avLst/>
          </a:prstGeom>
          <a:solidFill>
            <a:srgbClr val="00206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8EBEC531-E8D3-DC0B-3E3E-FA7DC96B2C77}"/>
              </a:ext>
            </a:extLst>
          </p:cNvPr>
          <p:cNvSpPr/>
          <p:nvPr/>
        </p:nvSpPr>
        <p:spPr>
          <a:xfrm>
            <a:off x="10202940" y="3267296"/>
            <a:ext cx="1408937" cy="34663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Rectangle 6">
            <a:extLst>
              <a:ext uri="{FF2B5EF4-FFF2-40B4-BE49-F238E27FC236}">
                <a16:creationId xmlns:a16="http://schemas.microsoft.com/office/drawing/2014/main" id="{C317F68A-E87D-1D5D-B59A-61331C76C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2940" y="3274440"/>
            <a:ext cx="1410278" cy="140894"/>
          </a:xfrm>
          <a:prstGeom prst="rect">
            <a:avLst/>
          </a:prstGeom>
          <a:solidFill>
            <a:srgbClr val="7030A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7CAE3205-356F-FCBC-0FA3-7C5C1BD51947}"/>
              </a:ext>
            </a:extLst>
          </p:cNvPr>
          <p:cNvSpPr txBox="1"/>
          <p:nvPr/>
        </p:nvSpPr>
        <p:spPr>
          <a:xfrm>
            <a:off x="637604" y="3422478"/>
            <a:ext cx="14089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rgbClr val="B05C14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岗位职责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B05C14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BA737405-6640-B0CD-76C8-4D45EFC5878F}"/>
              </a:ext>
            </a:extLst>
          </p:cNvPr>
          <p:cNvSpPr txBox="1"/>
          <p:nvPr/>
        </p:nvSpPr>
        <p:spPr>
          <a:xfrm>
            <a:off x="2558451" y="3415334"/>
            <a:ext cx="14089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rgbClr val="0070C0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岗位职责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B373A574-4F87-3F4D-1B3A-137ED5F31F80}"/>
              </a:ext>
            </a:extLst>
          </p:cNvPr>
          <p:cNvSpPr txBox="1"/>
          <p:nvPr/>
        </p:nvSpPr>
        <p:spPr>
          <a:xfrm>
            <a:off x="4465883" y="3415334"/>
            <a:ext cx="14089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chemeClr val="accent6">
                    <a:lumMod val="75000"/>
                  </a:schemeClr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岗位职责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CF82E6B9-0FDD-DA69-F768-952B0356D3FE}"/>
              </a:ext>
            </a:extLst>
          </p:cNvPr>
          <p:cNvSpPr txBox="1"/>
          <p:nvPr/>
        </p:nvSpPr>
        <p:spPr>
          <a:xfrm>
            <a:off x="6381365" y="3415334"/>
            <a:ext cx="14089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rgbClr val="FFC000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岗位职责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997D7BA9-A8A2-91DF-CCC2-AB3C21598786}"/>
              </a:ext>
            </a:extLst>
          </p:cNvPr>
          <p:cNvSpPr txBox="1"/>
          <p:nvPr/>
        </p:nvSpPr>
        <p:spPr>
          <a:xfrm>
            <a:off x="8287458" y="3415334"/>
            <a:ext cx="14089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rgbClr val="002060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岗位职责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C297ED35-FCE0-D9EB-57A8-37EED911D3EC}"/>
              </a:ext>
            </a:extLst>
          </p:cNvPr>
          <p:cNvSpPr txBox="1"/>
          <p:nvPr/>
        </p:nvSpPr>
        <p:spPr>
          <a:xfrm>
            <a:off x="10202940" y="3415334"/>
            <a:ext cx="14089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rgbClr val="7030A0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岗位职责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D6D77348-60B7-5D67-A046-BAE1A1860B10}"/>
              </a:ext>
            </a:extLst>
          </p:cNvPr>
          <p:cNvCxnSpPr>
            <a:stCxn id="17" idx="2"/>
            <a:endCxn id="46" idx="0"/>
          </p:cNvCxnSpPr>
          <p:nvPr/>
        </p:nvCxnSpPr>
        <p:spPr>
          <a:xfrm>
            <a:off x="1348779" y="3071153"/>
            <a:ext cx="670" cy="203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33839D22-3AE1-A7BB-29AC-556980082803}"/>
              </a:ext>
            </a:extLst>
          </p:cNvPr>
          <p:cNvCxnSpPr>
            <a:stCxn id="11" idx="2"/>
            <a:endCxn id="48" idx="0"/>
          </p:cNvCxnSpPr>
          <p:nvPr/>
        </p:nvCxnSpPr>
        <p:spPr>
          <a:xfrm flipH="1">
            <a:off x="3258895" y="3071153"/>
            <a:ext cx="1341" cy="196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50E68162-5080-0A7E-648B-0A4F7EF36BEE}"/>
              </a:ext>
            </a:extLst>
          </p:cNvPr>
          <p:cNvCxnSpPr>
            <a:stCxn id="20" idx="2"/>
            <a:endCxn id="50" idx="0"/>
          </p:cNvCxnSpPr>
          <p:nvPr/>
        </p:nvCxnSpPr>
        <p:spPr>
          <a:xfrm flipH="1">
            <a:off x="5168340" y="3067925"/>
            <a:ext cx="3354" cy="206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3772C001-09A6-72DE-5272-8FDE8EADCAA2}"/>
              </a:ext>
            </a:extLst>
          </p:cNvPr>
          <p:cNvCxnSpPr>
            <a:stCxn id="23" idx="2"/>
            <a:endCxn id="52" idx="0"/>
          </p:cNvCxnSpPr>
          <p:nvPr/>
        </p:nvCxnSpPr>
        <p:spPr>
          <a:xfrm>
            <a:off x="7083152" y="3071153"/>
            <a:ext cx="670" cy="203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0F91FDF6-7EB0-3AB7-7670-C3056101DE6F}"/>
              </a:ext>
            </a:extLst>
          </p:cNvPr>
          <p:cNvCxnSpPr>
            <a:stCxn id="14" idx="2"/>
            <a:endCxn id="54" idx="0"/>
          </p:cNvCxnSpPr>
          <p:nvPr/>
        </p:nvCxnSpPr>
        <p:spPr>
          <a:xfrm>
            <a:off x="8994609" y="3071153"/>
            <a:ext cx="670" cy="203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5C1E01AC-7BCD-2102-4210-F82C265E5AAE}"/>
              </a:ext>
            </a:extLst>
          </p:cNvPr>
          <p:cNvCxnSpPr>
            <a:stCxn id="26" idx="2"/>
            <a:endCxn id="56" idx="0"/>
          </p:cNvCxnSpPr>
          <p:nvPr/>
        </p:nvCxnSpPr>
        <p:spPr>
          <a:xfrm>
            <a:off x="10907409" y="3061885"/>
            <a:ext cx="670" cy="212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表格 75">
            <a:extLst>
              <a:ext uri="{FF2B5EF4-FFF2-40B4-BE49-F238E27FC236}">
                <a16:creationId xmlns:a16="http://schemas.microsoft.com/office/drawing/2014/main" id="{C0CF5ED1-CC8D-2F50-C09C-064A1607C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41612"/>
              </p:ext>
            </p:extLst>
          </p:nvPr>
        </p:nvGraphicFramePr>
        <p:xfrm>
          <a:off x="642838" y="3723795"/>
          <a:ext cx="1406255" cy="2834640"/>
        </p:xfrm>
        <a:graphic>
          <a:graphicData uri="http://schemas.openxmlformats.org/drawingml/2006/table">
            <a:tbl>
              <a:tblPr/>
              <a:tblGrid>
                <a:gridCol w="1406255">
                  <a:extLst>
                    <a:ext uri="{9D8B030D-6E8A-4147-A177-3AD203B41FA5}">
                      <a16:colId xmlns:a16="http://schemas.microsoft.com/office/drawing/2014/main" val="16235803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sz="900" dirty="0"/>
                        <a:t>1</a:t>
                      </a:r>
                      <a:r>
                        <a:rPr lang="zh-CN" altLang="en-US" sz="900" dirty="0"/>
                        <a:t>、主持生产部的工作。</a:t>
                      </a:r>
                      <a:endParaRPr lang="en-US" altLang="zh-CN" sz="900" dirty="0"/>
                    </a:p>
                    <a:p>
                      <a:r>
                        <a:rPr lang="en-US" altLang="zh-CN" sz="900" dirty="0"/>
                        <a:t>2</a:t>
                      </a:r>
                      <a:r>
                        <a:rPr lang="zh-CN" altLang="en-US" sz="900" dirty="0"/>
                        <a:t>、负责生产部管理制度的制定、实施、检查和控制。</a:t>
                      </a:r>
                    </a:p>
                    <a:p>
                      <a:r>
                        <a:rPr lang="en-US" altLang="zh-CN" sz="900" dirty="0"/>
                        <a:t>3</a:t>
                      </a:r>
                      <a:r>
                        <a:rPr lang="zh-CN" altLang="en-US" sz="900" dirty="0"/>
                        <a:t>、负责组织编制生产计划，召开生产工艺工作会议。</a:t>
                      </a:r>
                    </a:p>
                    <a:p>
                      <a:r>
                        <a:rPr lang="en-US" altLang="zh-CN" sz="900" dirty="0"/>
                        <a:t>4</a:t>
                      </a:r>
                      <a:r>
                        <a:rPr lang="zh-CN" altLang="en-US" sz="900" dirty="0"/>
                        <a:t>、负责生产调度。</a:t>
                      </a:r>
                    </a:p>
                    <a:p>
                      <a:r>
                        <a:rPr lang="en-US" altLang="zh-CN" sz="900" dirty="0"/>
                        <a:t>5</a:t>
                      </a:r>
                      <a:r>
                        <a:rPr lang="zh-CN" altLang="en-US" sz="900" dirty="0"/>
                        <a:t>、负责生产工艺流程、新产品开发方案。</a:t>
                      </a:r>
                    </a:p>
                    <a:p>
                      <a:r>
                        <a:rPr lang="en-US" altLang="zh-CN" sz="900" dirty="0"/>
                        <a:t>6</a:t>
                      </a:r>
                      <a:r>
                        <a:rPr lang="zh-CN" altLang="en-US" sz="900" dirty="0"/>
                        <a:t>、负责安全生产等工作。</a:t>
                      </a:r>
                    </a:p>
                    <a:p>
                      <a:r>
                        <a:rPr lang="en-US" altLang="zh-CN" sz="900" dirty="0"/>
                        <a:t>7</a:t>
                      </a:r>
                      <a:r>
                        <a:rPr lang="zh-CN" altLang="en-US" sz="900" dirty="0"/>
                        <a:t>、负责各级管理人员的业务指导和培训工作，并检查、考核和评比。</a:t>
                      </a:r>
                    </a:p>
                    <a:p>
                      <a:r>
                        <a:rPr lang="en-US" altLang="zh-CN" sz="900" dirty="0"/>
                        <a:t>8</a:t>
                      </a:r>
                      <a:r>
                        <a:rPr lang="zh-CN" altLang="en-US" sz="900" dirty="0"/>
                        <a:t>、负责制定工作目标、工作计划，并及时组织实施、指导、协调、检查、监督及控制工作。</a:t>
                      </a:r>
                    </a:p>
                    <a:p>
                      <a:r>
                        <a:rPr lang="en-US" altLang="zh-CN" sz="900" dirty="0"/>
                        <a:t>9</a:t>
                      </a:r>
                      <a:r>
                        <a:rPr lang="zh-CN" altLang="en-US" sz="900" dirty="0"/>
                        <a:t>、完成上级领导交办的其它工作。</a:t>
                      </a:r>
                    </a:p>
                  </a:txBody>
                  <a:tcPr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32077"/>
                  </a:ext>
                </a:extLst>
              </a:tr>
            </a:tbl>
          </a:graphicData>
        </a:graphic>
      </p:graphicFrame>
      <p:sp>
        <p:nvSpPr>
          <p:cNvPr id="78" name="文本框 77">
            <a:extLst>
              <a:ext uri="{FF2B5EF4-FFF2-40B4-BE49-F238E27FC236}">
                <a16:creationId xmlns:a16="http://schemas.microsoft.com/office/drawing/2014/main" id="{29B9ED25-E3AA-D862-463C-000DB79387A3}"/>
              </a:ext>
            </a:extLst>
          </p:cNvPr>
          <p:cNvSpPr txBox="1"/>
          <p:nvPr/>
        </p:nvSpPr>
        <p:spPr>
          <a:xfrm>
            <a:off x="2555639" y="3730255"/>
            <a:ext cx="1401018" cy="2142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1</a:t>
            </a:r>
            <a:r>
              <a:rPr lang="zh-CN" altLang="en-US" sz="1000" dirty="0"/>
              <a:t>、负责部门数据，文档管理；</a:t>
            </a:r>
          </a:p>
          <a:p>
            <a:pPr>
              <a:lnSpc>
                <a:spcPct val="150000"/>
              </a:lnSpc>
            </a:pPr>
            <a:r>
              <a:rPr lang="en-US" altLang="zh-CN" sz="1000" dirty="0"/>
              <a:t>2</a:t>
            </a:r>
            <a:r>
              <a:rPr lang="zh-CN" altLang="en-US" sz="1000" dirty="0"/>
              <a:t>、负责供应商管理；</a:t>
            </a:r>
          </a:p>
          <a:p>
            <a:pPr>
              <a:lnSpc>
                <a:spcPct val="150000"/>
              </a:lnSpc>
            </a:pPr>
            <a:r>
              <a:rPr lang="en-US" altLang="zh-CN" sz="1000" dirty="0"/>
              <a:t>3</a:t>
            </a:r>
            <a:r>
              <a:rPr lang="zh-CN" altLang="en-US" sz="1000" dirty="0"/>
              <a:t>、协助经理部门管理，团队建设；</a:t>
            </a:r>
          </a:p>
          <a:p>
            <a:pPr>
              <a:lnSpc>
                <a:spcPct val="150000"/>
              </a:lnSpc>
            </a:pPr>
            <a:r>
              <a:rPr lang="en-US" altLang="zh-CN" sz="1000" dirty="0"/>
              <a:t>4</a:t>
            </a:r>
            <a:r>
              <a:rPr lang="zh-CN" altLang="en-US" sz="1000" dirty="0"/>
              <a:t>、协助部门经理文案工作；</a:t>
            </a:r>
          </a:p>
          <a:p>
            <a:pPr>
              <a:lnSpc>
                <a:spcPct val="150000"/>
              </a:lnSpc>
            </a:pPr>
            <a:r>
              <a:rPr lang="en-US" altLang="zh-CN" sz="1000" dirty="0"/>
              <a:t>5</a:t>
            </a:r>
            <a:r>
              <a:rPr lang="zh-CN" altLang="en-US" sz="1000" dirty="0"/>
              <a:t>、协助部门经理外联事务，客情维护工作；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75FC56BF-576F-8D67-D360-340319B243C7}"/>
              </a:ext>
            </a:extLst>
          </p:cNvPr>
          <p:cNvSpPr txBox="1"/>
          <p:nvPr/>
        </p:nvSpPr>
        <p:spPr>
          <a:xfrm>
            <a:off x="4477827" y="3776139"/>
            <a:ext cx="1401018" cy="2370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1</a:t>
            </a:r>
            <a:r>
              <a:rPr lang="zh-CN" altLang="en-US" sz="1000" dirty="0"/>
              <a:t>、负责产销协调工作。</a:t>
            </a: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2</a:t>
            </a:r>
            <a:r>
              <a:rPr lang="zh-CN" altLang="en-US" sz="1000" dirty="0"/>
              <a:t>、负责市场调研工作。</a:t>
            </a: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3</a:t>
            </a:r>
            <a:r>
              <a:rPr lang="zh-CN" altLang="en-US" sz="1000" dirty="0"/>
              <a:t>、制定广告策略。</a:t>
            </a: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4</a:t>
            </a:r>
            <a:r>
              <a:rPr lang="zh-CN" altLang="en-US" sz="1000" dirty="0"/>
              <a:t>、负责市场战略规划。</a:t>
            </a: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5</a:t>
            </a:r>
            <a:r>
              <a:rPr lang="zh-CN" altLang="en-US" sz="1000" dirty="0"/>
              <a:t>、维持客户关系。</a:t>
            </a: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6</a:t>
            </a:r>
            <a:r>
              <a:rPr lang="zh-CN" altLang="en-US" sz="1000" dirty="0"/>
              <a:t>、收集市场信息及行业动态。</a:t>
            </a: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7</a:t>
            </a:r>
            <a:r>
              <a:rPr lang="zh-CN" altLang="en-US" sz="1000" dirty="0"/>
              <a:t>、实施品牌规划和品牌形象建设。</a:t>
            </a: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8</a:t>
            </a:r>
            <a:r>
              <a:rPr lang="zh-CN" altLang="en-US" sz="1000" dirty="0"/>
              <a:t>、市场部日常工作。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5A94899E-D6F3-DB0F-CDAF-03EC805887BC}"/>
              </a:ext>
            </a:extLst>
          </p:cNvPr>
          <p:cNvSpPr txBox="1"/>
          <p:nvPr/>
        </p:nvSpPr>
        <p:spPr>
          <a:xfrm>
            <a:off x="6392207" y="3723111"/>
            <a:ext cx="1434252" cy="291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1300"/>
              </a:lnSpc>
            </a:pPr>
            <a:r>
              <a:rPr lang="en-US" altLang="zh-CN" sz="900" dirty="0"/>
              <a:t>1</a:t>
            </a:r>
            <a:r>
              <a:rPr lang="zh-CN" altLang="en-US" sz="900" dirty="0"/>
              <a:t>、制定销售策略和计划：根据公司的整体业务目标和市场状况，制定销售策略和计划，确保销售目标的达成。</a:t>
            </a:r>
          </a:p>
          <a:p>
            <a:pPr algn="l">
              <a:lnSpc>
                <a:spcPts val="1300"/>
              </a:lnSpc>
            </a:pPr>
            <a:r>
              <a:rPr lang="en-US" altLang="zh-CN" sz="900" dirty="0"/>
              <a:t>2</a:t>
            </a:r>
            <a:r>
              <a:rPr lang="zh-CN" altLang="en-US" sz="900" dirty="0"/>
              <a:t>、销售团队管理：负责组建、培训、激励和评估销售团队，确保团队目标的实现。</a:t>
            </a:r>
          </a:p>
          <a:p>
            <a:pPr algn="l">
              <a:lnSpc>
                <a:spcPts val="1300"/>
              </a:lnSpc>
            </a:pPr>
            <a:r>
              <a:rPr lang="en-US" altLang="zh-CN" sz="900" dirty="0"/>
              <a:t>3</a:t>
            </a:r>
            <a:r>
              <a:rPr lang="zh-CN" altLang="en-US" sz="900" dirty="0"/>
              <a:t>、客户关系管理：建立并维护与客户的良好关系，了解客户需求，提供优质的客户服务。</a:t>
            </a:r>
          </a:p>
          <a:p>
            <a:pPr algn="l">
              <a:lnSpc>
                <a:spcPts val="1300"/>
              </a:lnSpc>
            </a:pPr>
            <a:r>
              <a:rPr lang="en-US" altLang="zh-CN" sz="900" dirty="0"/>
              <a:t>4</a:t>
            </a:r>
            <a:r>
              <a:rPr lang="zh-CN" altLang="en-US" sz="900" dirty="0"/>
              <a:t>、销售业绩追踪：定期分析销售数据，评估销售业绩，及时调整销售策略。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61D5FC5A-6414-F57C-E597-38ABE4493DA4}"/>
              </a:ext>
            </a:extLst>
          </p:cNvPr>
          <p:cNvSpPr txBox="1"/>
          <p:nvPr/>
        </p:nvSpPr>
        <p:spPr>
          <a:xfrm>
            <a:off x="8294601" y="3730255"/>
            <a:ext cx="1408938" cy="291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zh-CN" sz="900" dirty="0"/>
              <a:t>1</a:t>
            </a:r>
            <a:r>
              <a:rPr lang="zh-CN" altLang="en-US" sz="900" dirty="0"/>
              <a:t>、协助总经理制定公司发展战略。</a:t>
            </a:r>
          </a:p>
          <a:p>
            <a:pPr>
              <a:lnSpc>
                <a:spcPts val="1300"/>
              </a:lnSpc>
            </a:pPr>
            <a:r>
              <a:rPr lang="en-US" altLang="zh-CN" sz="900" dirty="0"/>
              <a:t>2</a:t>
            </a:r>
            <a:r>
              <a:rPr lang="zh-CN" altLang="en-US" sz="900" dirty="0"/>
              <a:t>、负责公司资金运作管理、财务管理与分析、资本运作、筹资战略等。</a:t>
            </a:r>
          </a:p>
          <a:p>
            <a:pPr>
              <a:lnSpc>
                <a:spcPts val="1300"/>
              </a:lnSpc>
            </a:pPr>
            <a:r>
              <a:rPr lang="en-US" altLang="zh-CN" sz="900" dirty="0"/>
              <a:t>3</a:t>
            </a:r>
            <a:r>
              <a:rPr lang="zh-CN" altLang="en-US" sz="900" dirty="0"/>
              <a:t>、负责成本核算与控制。</a:t>
            </a:r>
          </a:p>
          <a:p>
            <a:pPr>
              <a:lnSpc>
                <a:spcPts val="1300"/>
              </a:lnSpc>
            </a:pPr>
            <a:r>
              <a:rPr lang="en-US" altLang="zh-CN" sz="900" dirty="0"/>
              <a:t>4</a:t>
            </a:r>
            <a:r>
              <a:rPr lang="zh-CN" altLang="en-US" sz="900" dirty="0"/>
              <a:t>、负责公司财务管理，并跟踪其执行情况。</a:t>
            </a:r>
          </a:p>
          <a:p>
            <a:pPr>
              <a:lnSpc>
                <a:spcPts val="1300"/>
              </a:lnSpc>
            </a:pPr>
            <a:r>
              <a:rPr lang="en-US" altLang="zh-CN" sz="900" dirty="0"/>
              <a:t>5</a:t>
            </a:r>
            <a:r>
              <a:rPr lang="zh-CN" altLang="en-US" sz="900" dirty="0"/>
              <a:t>、按时提供财务报告和必要的财务分析。</a:t>
            </a:r>
          </a:p>
          <a:p>
            <a:pPr>
              <a:lnSpc>
                <a:spcPts val="1300"/>
              </a:lnSpc>
            </a:pPr>
            <a:r>
              <a:rPr lang="en-US" altLang="zh-CN" sz="900" dirty="0"/>
              <a:t>6</a:t>
            </a:r>
            <a:r>
              <a:rPr lang="zh-CN" altLang="en-US" sz="900" dirty="0"/>
              <a:t>、制定、维护、改进公司财务管理程序和政策，以满足控制风险的要求。　　</a:t>
            </a:r>
            <a:r>
              <a:rPr lang="en-US" altLang="zh-CN" sz="900" dirty="0"/>
              <a:t>7</a:t>
            </a:r>
            <a:r>
              <a:rPr lang="zh-CN" altLang="en-US" sz="900" dirty="0"/>
              <a:t>、组织制定财务方面的管理制度及有关规定。</a:t>
            </a:r>
          </a:p>
          <a:p>
            <a:pPr>
              <a:lnSpc>
                <a:spcPts val="1300"/>
              </a:lnSpc>
            </a:pPr>
            <a:r>
              <a:rPr lang="en-US" altLang="zh-CN" sz="900" dirty="0"/>
              <a:t>8</a:t>
            </a:r>
            <a:r>
              <a:rPr lang="zh-CN" altLang="en-US" sz="900" dirty="0"/>
              <a:t>、管理与银行、税务、工商及其他机构的关系。</a:t>
            </a: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7BC3C366-A80D-A7C8-CF91-F16693B30F1A}"/>
              </a:ext>
            </a:extLst>
          </p:cNvPr>
          <p:cNvSpPr txBox="1"/>
          <p:nvPr/>
        </p:nvSpPr>
        <p:spPr>
          <a:xfrm>
            <a:off x="10207402" y="3723111"/>
            <a:ext cx="1404475" cy="2850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900" dirty="0"/>
              <a:t>1</a:t>
            </a:r>
            <a:r>
              <a:rPr lang="zh-CN" altLang="en-US" sz="900" dirty="0"/>
              <a:t>、全面负责企管部的管理工作</a:t>
            </a:r>
            <a:r>
              <a:rPr lang="en-US" altLang="zh-CN" sz="900" dirty="0"/>
              <a:t>;</a:t>
            </a:r>
          </a:p>
          <a:p>
            <a:pPr>
              <a:lnSpc>
                <a:spcPts val="1200"/>
              </a:lnSpc>
            </a:pPr>
            <a:r>
              <a:rPr lang="en-US" altLang="zh-CN" sz="900" dirty="0"/>
              <a:t>2</a:t>
            </a:r>
            <a:r>
              <a:rPr lang="zh-CN" altLang="en-US" sz="900" dirty="0"/>
              <a:t>、负责组织建立健全公司规章制度体系及各项规章制度的审核；</a:t>
            </a:r>
          </a:p>
          <a:p>
            <a:pPr>
              <a:lnSpc>
                <a:spcPts val="1200"/>
              </a:lnSpc>
            </a:pPr>
            <a:r>
              <a:rPr lang="en-US" altLang="zh-CN" sz="900" dirty="0"/>
              <a:t>3</a:t>
            </a:r>
            <a:r>
              <a:rPr lang="zh-CN" altLang="en-US" sz="900" dirty="0"/>
              <a:t>、负责公司内控体系的正常运行</a:t>
            </a:r>
            <a:r>
              <a:rPr lang="en-US" altLang="zh-CN" sz="900" dirty="0"/>
              <a:t>;</a:t>
            </a:r>
          </a:p>
          <a:p>
            <a:pPr>
              <a:lnSpc>
                <a:spcPts val="1200"/>
              </a:lnSpc>
            </a:pPr>
            <a:r>
              <a:rPr lang="en-US" altLang="zh-CN" sz="900" dirty="0"/>
              <a:t>4</a:t>
            </a:r>
            <a:r>
              <a:rPr lang="zh-CN" altLang="en-US" sz="900" dirty="0"/>
              <a:t>、负责公司经济活动监管体系的正常运行</a:t>
            </a:r>
            <a:r>
              <a:rPr lang="en-US" altLang="zh-CN" sz="900" dirty="0"/>
              <a:t>;</a:t>
            </a:r>
          </a:p>
          <a:p>
            <a:pPr>
              <a:lnSpc>
                <a:spcPts val="1200"/>
              </a:lnSpc>
            </a:pPr>
            <a:r>
              <a:rPr lang="en-US" altLang="zh-CN" sz="900" dirty="0"/>
              <a:t>5</a:t>
            </a:r>
            <a:r>
              <a:rPr lang="zh-CN" altLang="en-US" sz="900" dirty="0"/>
              <a:t>、负责组织公司经济活动中违纪行为的调查工作</a:t>
            </a:r>
            <a:r>
              <a:rPr lang="en-US" altLang="zh-CN" sz="900" dirty="0"/>
              <a:t>;</a:t>
            </a:r>
          </a:p>
          <a:p>
            <a:pPr>
              <a:lnSpc>
                <a:spcPts val="1200"/>
              </a:lnSpc>
            </a:pPr>
            <a:r>
              <a:rPr lang="en-US" altLang="zh-CN" sz="900" dirty="0"/>
              <a:t>6</a:t>
            </a:r>
            <a:r>
              <a:rPr lang="zh-CN" altLang="en-US" sz="900" dirty="0"/>
              <a:t>、参与审核公司重大项目的投资</a:t>
            </a:r>
            <a:r>
              <a:rPr lang="en-US" altLang="zh-CN" sz="900" dirty="0"/>
              <a:t>;</a:t>
            </a:r>
          </a:p>
          <a:p>
            <a:pPr>
              <a:lnSpc>
                <a:spcPts val="1200"/>
              </a:lnSpc>
            </a:pPr>
            <a:r>
              <a:rPr lang="en-US" altLang="zh-CN" sz="900" dirty="0"/>
              <a:t>7</a:t>
            </a:r>
            <a:r>
              <a:rPr lang="zh-CN" altLang="en-US" sz="900" dirty="0"/>
              <a:t>、负责审核公司年度审计计划及年度审计报告；</a:t>
            </a:r>
          </a:p>
          <a:p>
            <a:pPr>
              <a:lnSpc>
                <a:spcPts val="1200"/>
              </a:lnSpc>
            </a:pPr>
            <a:r>
              <a:rPr lang="en-US" altLang="zh-CN" sz="900" dirty="0"/>
              <a:t>8</a:t>
            </a:r>
            <a:r>
              <a:rPr lang="zh-CN" altLang="en-US" sz="900" dirty="0"/>
              <a:t>、完成上级领导交办的其它工作。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E12E2C5B-CBD4-1723-40F4-B45AF5CACE0A}"/>
              </a:ext>
            </a:extLst>
          </p:cNvPr>
          <p:cNvSpPr/>
          <p:nvPr/>
        </p:nvSpPr>
        <p:spPr>
          <a:xfrm>
            <a:off x="4261114" y="1016276"/>
            <a:ext cx="5862893" cy="95290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7" name="Rectangle 6">
            <a:extLst>
              <a:ext uri="{FF2B5EF4-FFF2-40B4-BE49-F238E27FC236}">
                <a16:creationId xmlns:a16="http://schemas.microsoft.com/office/drawing/2014/main" id="{7DD603EA-6D10-20E8-9206-30D3EBB3E81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55846" y="1422282"/>
            <a:ext cx="952909" cy="140894"/>
          </a:xfrm>
          <a:prstGeom prst="rect">
            <a:avLst/>
          </a:prstGeom>
          <a:solidFill>
            <a:srgbClr val="8B0E0B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E939719B-A2BA-F27F-5D74-E63651CE0A40}"/>
              </a:ext>
            </a:extLst>
          </p:cNvPr>
          <p:cNvSpPr txBox="1"/>
          <p:nvPr/>
        </p:nvSpPr>
        <p:spPr>
          <a:xfrm>
            <a:off x="4413880" y="1015077"/>
            <a:ext cx="3100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rgbClr val="8B0E0B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岗位职责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B0E0B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58288518-A027-7F19-1FAB-38BA3FDD8695}"/>
              </a:ext>
            </a:extLst>
          </p:cNvPr>
          <p:cNvSpPr txBox="1"/>
          <p:nvPr/>
        </p:nvSpPr>
        <p:spPr>
          <a:xfrm>
            <a:off x="4685433" y="1063392"/>
            <a:ext cx="538566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>
                <a:effectLst/>
              </a:rPr>
              <a:t>1</a:t>
            </a:r>
            <a:r>
              <a:rPr lang="zh-CN" altLang="en-US" sz="1000" dirty="0">
                <a:effectLst/>
              </a:rPr>
              <a:t>、对公司的一切重大经营运作事项进行决策，包括对财务、经营方向、业务范围的增减等； </a:t>
            </a:r>
            <a:endParaRPr lang="zh-CN" altLang="en-US" sz="1000" dirty="0"/>
          </a:p>
          <a:p>
            <a:r>
              <a:rPr lang="en-US" altLang="zh-CN" sz="1000" dirty="0">
                <a:effectLst/>
              </a:rPr>
              <a:t>2</a:t>
            </a:r>
            <a:r>
              <a:rPr lang="zh-CN" altLang="en-US" sz="1000" dirty="0">
                <a:effectLst/>
              </a:rPr>
              <a:t>、制定企业战略和目标 ，创立企业文化，宣传公司的整体形象； </a:t>
            </a:r>
            <a:endParaRPr lang="zh-CN" altLang="en-US" sz="1000" dirty="0"/>
          </a:p>
          <a:p>
            <a:r>
              <a:rPr lang="en-US" altLang="zh-CN" sz="1000" dirty="0">
                <a:effectLst/>
              </a:rPr>
              <a:t>3</a:t>
            </a:r>
            <a:r>
              <a:rPr lang="zh-CN" altLang="en-US" sz="1000" dirty="0">
                <a:effectLst/>
              </a:rPr>
              <a:t>、主持公司的日常业务活动，负责公司运营； </a:t>
            </a:r>
            <a:endParaRPr lang="zh-CN" altLang="en-US" sz="1000" dirty="0"/>
          </a:p>
          <a:p>
            <a:r>
              <a:rPr lang="en-US" altLang="zh-CN" sz="1000" dirty="0">
                <a:effectLst/>
              </a:rPr>
              <a:t>4</a:t>
            </a:r>
            <a:r>
              <a:rPr lang="zh-CN" altLang="en-US" sz="1000" dirty="0">
                <a:effectLst/>
              </a:rPr>
              <a:t>、合理分配资金，负责项目的投融资计划；</a:t>
            </a:r>
            <a:endParaRPr lang="zh-CN" altLang="en-US" sz="1000" dirty="0"/>
          </a:p>
          <a:p>
            <a:r>
              <a:rPr lang="en-US" altLang="zh-CN" sz="1000" dirty="0">
                <a:effectLst/>
              </a:rPr>
              <a:t>5</a:t>
            </a:r>
            <a:r>
              <a:rPr lang="zh-CN" altLang="en-US" sz="1000" dirty="0">
                <a:effectLst/>
              </a:rPr>
              <a:t>、定期报告运营情况，提交月度报告、季度报告、年度报告。</a:t>
            </a:r>
            <a:endParaRPr lang="zh-CN" altLang="en-US" sz="1000" dirty="0"/>
          </a:p>
        </p:txBody>
      </p: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2021FEA4-2DD7-13A4-1DA3-39FCB6AE12BC}"/>
              </a:ext>
            </a:extLst>
          </p:cNvPr>
          <p:cNvCxnSpPr>
            <a:cxnSpLocks/>
            <a:stCxn id="8" idx="3"/>
            <a:endCxn id="87" idx="0"/>
          </p:cNvCxnSpPr>
          <p:nvPr/>
        </p:nvCxnSpPr>
        <p:spPr>
          <a:xfrm flipV="1">
            <a:off x="3890992" y="1492729"/>
            <a:ext cx="370862" cy="2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82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FBBCC709-5EE1-7921-115A-F99C0EF984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334208"/>
              </p:ext>
            </p:extLst>
          </p:nvPr>
        </p:nvGraphicFramePr>
        <p:xfrm>
          <a:off x="7755516" y="3544697"/>
          <a:ext cx="4093673" cy="8571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2417">
                  <a:extLst>
                    <a:ext uri="{9D8B030D-6E8A-4147-A177-3AD203B41FA5}">
                      <a16:colId xmlns:a16="http://schemas.microsoft.com/office/drawing/2014/main" val="2183622522"/>
                    </a:ext>
                  </a:extLst>
                </a:gridCol>
                <a:gridCol w="745067">
                  <a:extLst>
                    <a:ext uri="{9D8B030D-6E8A-4147-A177-3AD203B41FA5}">
                      <a16:colId xmlns:a16="http://schemas.microsoft.com/office/drawing/2014/main" val="328359260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452770632"/>
                    </a:ext>
                  </a:extLst>
                </a:gridCol>
                <a:gridCol w="1028789">
                  <a:extLst>
                    <a:ext uri="{9D8B030D-6E8A-4147-A177-3AD203B41FA5}">
                      <a16:colId xmlns:a16="http://schemas.microsoft.com/office/drawing/2014/main" val="2390584008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63312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实施招聘、薪酬设计、薪酬核算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薪酬设计能力、执行能力、沟通能力等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98444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员工绩效考核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93570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资质认证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32148"/>
                  </a:ext>
                </a:extLst>
              </a:tr>
            </a:tbl>
          </a:graphicData>
        </a:graphic>
      </p:graphicFrame>
      <p:graphicFrame>
        <p:nvGraphicFramePr>
          <p:cNvPr id="59" name="表格 58">
            <a:extLst>
              <a:ext uri="{FF2B5EF4-FFF2-40B4-BE49-F238E27FC236}">
                <a16:creationId xmlns:a16="http://schemas.microsoft.com/office/drawing/2014/main" id="{99AF2EE4-215B-C8C1-74D5-5953C84F8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745293"/>
              </p:ext>
            </p:extLst>
          </p:nvPr>
        </p:nvGraphicFramePr>
        <p:xfrm>
          <a:off x="7776950" y="5236092"/>
          <a:ext cx="4093674" cy="15465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4050">
                  <a:extLst>
                    <a:ext uri="{9D8B030D-6E8A-4147-A177-3AD203B41FA5}">
                      <a16:colId xmlns:a16="http://schemas.microsoft.com/office/drawing/2014/main" val="2183622522"/>
                    </a:ext>
                  </a:extLst>
                </a:gridCol>
                <a:gridCol w="728133">
                  <a:extLst>
                    <a:ext uri="{9D8B030D-6E8A-4147-A177-3AD203B41FA5}">
                      <a16:colId xmlns:a16="http://schemas.microsoft.com/office/drawing/2014/main" val="328359260"/>
                    </a:ext>
                  </a:extLst>
                </a:gridCol>
                <a:gridCol w="804334">
                  <a:extLst>
                    <a:ext uri="{9D8B030D-6E8A-4147-A177-3AD203B41FA5}">
                      <a16:colId xmlns:a16="http://schemas.microsoft.com/office/drawing/2014/main" val="452770632"/>
                    </a:ext>
                  </a:extLst>
                </a:gridCol>
                <a:gridCol w="1067157">
                  <a:extLst>
                    <a:ext uri="{9D8B030D-6E8A-4147-A177-3AD203B41FA5}">
                      <a16:colId xmlns:a16="http://schemas.microsoft.com/office/drawing/2014/main" val="1871384598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63312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日常业务办理</a:t>
                      </a:r>
                      <a:r>
                        <a:rPr lang="en-US" altLang="zh-CN" sz="1050" u="none" strike="noStrike" dirty="0">
                          <a:effectLst/>
                        </a:rPr>
                        <a:t>(</a:t>
                      </a:r>
                      <a:r>
                        <a:rPr lang="zh-CN" altLang="en-US" sz="1050" u="none" strike="noStrike" dirty="0">
                          <a:effectLst/>
                        </a:rPr>
                        <a:t>财务审批、收款、付款等</a:t>
                      </a:r>
                      <a:r>
                        <a:rPr lang="en-US" altLang="zh-CN" sz="1050" u="none" strike="noStrike" dirty="0">
                          <a:effectLst/>
                        </a:rPr>
                        <a:t>)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数据分析能力、统计能力、财会专业能力、税务专业能力、沟通能力、规划能力、推演能力、执行力等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98444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企业年检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√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93570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纳税申报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√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3214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银行贷款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√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1514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报表编制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498010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成本核算与分析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151651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</a:rPr>
                        <a:t>薪酬发放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5605334"/>
                  </a:ext>
                </a:extLst>
              </a:tr>
            </a:tbl>
          </a:graphicData>
        </a:graphic>
      </p:graphicFrame>
      <p:graphicFrame>
        <p:nvGraphicFramePr>
          <p:cNvPr id="60" name="表格 59">
            <a:extLst>
              <a:ext uri="{FF2B5EF4-FFF2-40B4-BE49-F238E27FC236}">
                <a16:creationId xmlns:a16="http://schemas.microsoft.com/office/drawing/2014/main" id="{175E150A-B0FD-49CD-B5AF-C233D4E2F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169528"/>
              </p:ext>
            </p:extLst>
          </p:nvPr>
        </p:nvGraphicFramePr>
        <p:xfrm>
          <a:off x="341160" y="1688397"/>
          <a:ext cx="4078441" cy="7047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5160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773223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839497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210561">
                  <a:extLst>
                    <a:ext uri="{9D8B030D-6E8A-4147-A177-3AD203B41FA5}">
                      <a16:colId xmlns:a16="http://schemas.microsoft.com/office/drawing/2014/main" val="2881209014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市场调研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数据分析能力、危机公关能力、执行力、决策能力等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市场开拓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竞争对手分析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</a:tbl>
          </a:graphicData>
        </a:graphic>
      </p:graphicFrame>
      <p:graphicFrame>
        <p:nvGraphicFramePr>
          <p:cNvPr id="61" name="表格 60">
            <a:extLst>
              <a:ext uri="{FF2B5EF4-FFF2-40B4-BE49-F238E27FC236}">
                <a16:creationId xmlns:a16="http://schemas.microsoft.com/office/drawing/2014/main" id="{7A8E131A-AE4D-A61D-DCE3-A78235763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344562"/>
              </p:ext>
            </p:extLst>
          </p:nvPr>
        </p:nvGraphicFramePr>
        <p:xfrm>
          <a:off x="345231" y="3215118"/>
          <a:ext cx="4078438" cy="1049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4813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767282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821443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214900">
                  <a:extLst>
                    <a:ext uri="{9D8B030D-6E8A-4147-A177-3AD203B41FA5}">
                      <a16:colId xmlns:a16="http://schemas.microsoft.com/office/drawing/2014/main" val="1536731931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销售竞单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问题解决能力、抗压能力、执行力、主观能动性、沟通能力、决策能力等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招投标业务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销售发货计划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货款回收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16120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物流交付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085777"/>
                  </a:ext>
                </a:extLst>
              </a:tr>
            </a:tbl>
          </a:graphicData>
        </a:graphic>
      </p:graphicFrame>
      <p:graphicFrame>
        <p:nvGraphicFramePr>
          <p:cNvPr id="62" name="表格 61">
            <a:extLst>
              <a:ext uri="{FF2B5EF4-FFF2-40B4-BE49-F238E27FC236}">
                <a16:creationId xmlns:a16="http://schemas.microsoft.com/office/drawing/2014/main" id="{C445D999-4801-0281-0B3E-1B73CEC1ED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791977"/>
              </p:ext>
            </p:extLst>
          </p:nvPr>
        </p:nvGraphicFramePr>
        <p:xfrm>
          <a:off x="334015" y="5243995"/>
          <a:ext cx="4093674" cy="13941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4657">
                  <a:extLst>
                    <a:ext uri="{9D8B030D-6E8A-4147-A177-3AD203B41FA5}">
                      <a16:colId xmlns:a16="http://schemas.microsoft.com/office/drawing/2014/main" val="2183622522"/>
                    </a:ext>
                  </a:extLst>
                </a:gridCol>
                <a:gridCol w="697528">
                  <a:extLst>
                    <a:ext uri="{9D8B030D-6E8A-4147-A177-3AD203B41FA5}">
                      <a16:colId xmlns:a16="http://schemas.microsoft.com/office/drawing/2014/main" val="328359260"/>
                    </a:ext>
                  </a:extLst>
                </a:gridCol>
                <a:gridCol w="745067">
                  <a:extLst>
                    <a:ext uri="{9D8B030D-6E8A-4147-A177-3AD203B41FA5}">
                      <a16:colId xmlns:a16="http://schemas.microsoft.com/office/drawing/2014/main" val="452770632"/>
                    </a:ext>
                  </a:extLst>
                </a:gridCol>
                <a:gridCol w="1066422">
                  <a:extLst>
                    <a:ext uri="{9D8B030D-6E8A-4147-A177-3AD203B41FA5}">
                      <a16:colId xmlns:a16="http://schemas.microsoft.com/office/drawing/2014/main" val="2815357351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63312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企业厂区选址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√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决策能力、执行力、应急处理能力、沟通能力、规划能力、问题解决能力等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98444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厂房兴建或租赁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√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93570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库房兴建或租赁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√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3214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厂区扩建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1514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原料采购、入库、出库等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498010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成品采购、入库、出库等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√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1516517"/>
                  </a:ext>
                </a:extLst>
              </a:tr>
              <a:tr h="7279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采购订单发起与签订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5605334"/>
                  </a:ext>
                </a:extLst>
              </a:tr>
            </a:tbl>
          </a:graphicData>
        </a:graphic>
      </p:graphicFrame>
      <p:grpSp>
        <p:nvGrpSpPr>
          <p:cNvPr id="63" name="组合 62">
            <a:extLst>
              <a:ext uri="{FF2B5EF4-FFF2-40B4-BE49-F238E27FC236}">
                <a16:creationId xmlns:a16="http://schemas.microsoft.com/office/drawing/2014/main" id="{E6F2B49C-B51F-41CE-9337-89C57CC101C4}"/>
              </a:ext>
            </a:extLst>
          </p:cNvPr>
          <p:cNvGrpSpPr/>
          <p:nvPr/>
        </p:nvGrpSpPr>
        <p:grpSpPr>
          <a:xfrm>
            <a:off x="2879088" y="931037"/>
            <a:ext cx="6432267" cy="4291462"/>
            <a:chOff x="2879088" y="931037"/>
            <a:chExt cx="6432267" cy="4291462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id="{66884571-439D-E9C2-747F-F33481607611}"/>
                </a:ext>
              </a:extLst>
            </p:cNvPr>
            <p:cNvGrpSpPr/>
            <p:nvPr/>
          </p:nvGrpSpPr>
          <p:grpSpPr>
            <a:xfrm>
              <a:off x="7686832" y="4486448"/>
              <a:ext cx="1624523" cy="734542"/>
              <a:chOff x="7686832" y="4486448"/>
              <a:chExt cx="1624523" cy="734542"/>
            </a:xfrm>
          </p:grpSpPr>
          <p:sp>
            <p:nvSpPr>
              <p:cNvPr id="86" name="Freeform 3741">
                <a:extLst>
                  <a:ext uri="{FF2B5EF4-FFF2-40B4-BE49-F238E27FC236}">
                    <a16:creationId xmlns:a16="http://schemas.microsoft.com/office/drawing/2014/main" id="{C5994F07-8D51-6D0B-4245-F520A8A2A802}"/>
                  </a:ext>
                </a:extLst>
              </p:cNvPr>
              <p:cNvSpPr/>
              <p:nvPr/>
            </p:nvSpPr>
            <p:spPr bwMode="auto">
              <a:xfrm>
                <a:off x="7776950" y="4486448"/>
                <a:ext cx="1534405" cy="734542"/>
              </a:xfrm>
              <a:custGeom>
                <a:avLst/>
                <a:gdLst>
                  <a:gd name="T0" fmla="*/ 0 w 1032"/>
                  <a:gd name="T1" fmla="*/ 181 h 527"/>
                  <a:gd name="T2" fmla="*/ 93 w 1032"/>
                  <a:gd name="T3" fmla="*/ 88 h 527"/>
                  <a:gd name="T4" fmla="*/ 757 w 1032"/>
                  <a:gd name="T5" fmla="*/ 88 h 527"/>
                  <a:gd name="T6" fmla="*/ 757 w 1032"/>
                  <a:gd name="T7" fmla="*/ 30 h 527"/>
                  <a:gd name="T8" fmla="*/ 788 w 1032"/>
                  <a:gd name="T9" fmla="*/ 16 h 527"/>
                  <a:gd name="T10" fmla="*/ 1014 w 1032"/>
                  <a:gd name="T11" fmla="*/ 221 h 527"/>
                  <a:gd name="T12" fmla="*/ 1014 w 1032"/>
                  <a:gd name="T13" fmla="*/ 277 h 527"/>
                  <a:gd name="T14" fmla="*/ 788 w 1032"/>
                  <a:gd name="T15" fmla="*/ 482 h 527"/>
                  <a:gd name="T16" fmla="*/ 757 w 1032"/>
                  <a:gd name="T17" fmla="*/ 468 h 527"/>
                  <a:gd name="T18" fmla="*/ 757 w 1032"/>
                  <a:gd name="T19" fmla="*/ 416 h 527"/>
                  <a:gd name="T20" fmla="*/ 157 w 1032"/>
                  <a:gd name="T21" fmla="*/ 416 h 527"/>
                  <a:gd name="T22" fmla="*/ 119 w 1032"/>
                  <a:gd name="T23" fmla="*/ 416 h 527"/>
                  <a:gd name="T24" fmla="*/ 0 w 1032"/>
                  <a:gd name="T25" fmla="*/ 527 h 527"/>
                  <a:gd name="T26" fmla="*/ 0 w 1032"/>
                  <a:gd name="T27" fmla="*/ 332 h 527"/>
                  <a:gd name="T28" fmla="*/ 1 w 1032"/>
                  <a:gd name="T29" fmla="*/ 332 h 527"/>
                  <a:gd name="T30" fmla="*/ 0 w 1032"/>
                  <a:gd name="T31" fmla="*/ 323 h 527"/>
                  <a:gd name="T32" fmla="*/ 0 w 1032"/>
                  <a:gd name="T33" fmla="*/ 181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32" h="527">
                    <a:moveTo>
                      <a:pt x="0" y="181"/>
                    </a:moveTo>
                    <a:cubicBezTo>
                      <a:pt x="0" y="130"/>
                      <a:pt x="42" y="88"/>
                      <a:pt x="93" y="88"/>
                    </a:cubicBezTo>
                    <a:cubicBezTo>
                      <a:pt x="757" y="88"/>
                      <a:pt x="757" y="88"/>
                      <a:pt x="757" y="88"/>
                    </a:cubicBezTo>
                    <a:cubicBezTo>
                      <a:pt x="757" y="30"/>
                      <a:pt x="757" y="30"/>
                      <a:pt x="757" y="30"/>
                    </a:cubicBezTo>
                    <a:cubicBezTo>
                      <a:pt x="757" y="7"/>
                      <a:pt x="771" y="0"/>
                      <a:pt x="788" y="16"/>
                    </a:cubicBezTo>
                    <a:cubicBezTo>
                      <a:pt x="1014" y="221"/>
                      <a:pt x="1014" y="221"/>
                      <a:pt x="1014" y="221"/>
                    </a:cubicBezTo>
                    <a:cubicBezTo>
                      <a:pt x="1032" y="236"/>
                      <a:pt x="1032" y="261"/>
                      <a:pt x="1014" y="277"/>
                    </a:cubicBezTo>
                    <a:cubicBezTo>
                      <a:pt x="788" y="482"/>
                      <a:pt x="788" y="482"/>
                      <a:pt x="788" y="482"/>
                    </a:cubicBezTo>
                    <a:cubicBezTo>
                      <a:pt x="771" y="497"/>
                      <a:pt x="757" y="491"/>
                      <a:pt x="757" y="468"/>
                    </a:cubicBezTo>
                    <a:cubicBezTo>
                      <a:pt x="757" y="416"/>
                      <a:pt x="757" y="416"/>
                      <a:pt x="757" y="416"/>
                    </a:cubicBezTo>
                    <a:cubicBezTo>
                      <a:pt x="157" y="416"/>
                      <a:pt x="157" y="416"/>
                      <a:pt x="157" y="416"/>
                    </a:cubicBezTo>
                    <a:cubicBezTo>
                      <a:pt x="119" y="416"/>
                      <a:pt x="119" y="416"/>
                      <a:pt x="119" y="416"/>
                    </a:cubicBezTo>
                    <a:cubicBezTo>
                      <a:pt x="56" y="416"/>
                      <a:pt x="4" y="465"/>
                      <a:pt x="0" y="527"/>
                    </a:cubicBezTo>
                    <a:cubicBezTo>
                      <a:pt x="0" y="332"/>
                      <a:pt x="0" y="332"/>
                      <a:pt x="0" y="332"/>
                    </a:cubicBezTo>
                    <a:cubicBezTo>
                      <a:pt x="1" y="332"/>
                      <a:pt x="1" y="332"/>
                      <a:pt x="1" y="332"/>
                    </a:cubicBezTo>
                    <a:cubicBezTo>
                      <a:pt x="0" y="329"/>
                      <a:pt x="0" y="326"/>
                      <a:pt x="0" y="323"/>
                    </a:cubicBezTo>
                    <a:lnTo>
                      <a:pt x="0" y="18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GB" sz="1600"/>
              </a:p>
            </p:txBody>
          </p:sp>
          <p:sp>
            <p:nvSpPr>
              <p:cNvPr id="87" name="TextBox 78">
                <a:extLst>
                  <a:ext uri="{FF2B5EF4-FFF2-40B4-BE49-F238E27FC236}">
                    <a16:creationId xmlns:a16="http://schemas.microsoft.com/office/drawing/2014/main" id="{54019D54-AF6A-4FAA-3604-33A96FB3221A}"/>
                  </a:ext>
                </a:extLst>
              </p:cNvPr>
              <p:cNvSpPr txBox="1"/>
              <p:nvPr/>
            </p:nvSpPr>
            <p:spPr>
              <a:xfrm>
                <a:off x="7686832" y="4650641"/>
                <a:ext cx="1085348" cy="350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财务部</a:t>
                </a:r>
                <a:endParaRPr lang="en-US" sz="1600" b="1" dirty="0">
                  <a:solidFill>
                    <a:schemeClr val="bg2"/>
                  </a:solidFill>
                </a:endParaRPr>
              </a:p>
            </p:txBody>
          </p:sp>
          <p:pic>
            <p:nvPicPr>
              <p:cNvPr id="88" name="图形 87" descr="硬币">
                <a:extLst>
                  <a:ext uri="{FF2B5EF4-FFF2-40B4-BE49-F238E27FC236}">
                    <a16:creationId xmlns:a16="http://schemas.microsoft.com/office/drawing/2014/main" id="{C6E293D1-CFF4-ACCA-BDB1-D49831B12A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649019" y="4620688"/>
                <a:ext cx="426558" cy="426558"/>
              </a:xfrm>
              <a:prstGeom prst="rect">
                <a:avLst/>
              </a:prstGeom>
            </p:spPr>
          </p:pic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8B0613A1-AEE7-5C63-F43A-E2F16EAF89CB}"/>
                </a:ext>
              </a:extLst>
            </p:cNvPr>
            <p:cNvGrpSpPr/>
            <p:nvPr/>
          </p:nvGrpSpPr>
          <p:grpSpPr>
            <a:xfrm>
              <a:off x="7669790" y="2815549"/>
              <a:ext cx="1624523" cy="734542"/>
              <a:chOff x="7669790" y="2815549"/>
              <a:chExt cx="1624523" cy="734542"/>
            </a:xfrm>
          </p:grpSpPr>
          <p:sp>
            <p:nvSpPr>
              <p:cNvPr id="83" name="Freeform 3741">
                <a:extLst>
                  <a:ext uri="{FF2B5EF4-FFF2-40B4-BE49-F238E27FC236}">
                    <a16:creationId xmlns:a16="http://schemas.microsoft.com/office/drawing/2014/main" id="{C38F2561-BC4E-7721-EECE-04052C2ACA72}"/>
                  </a:ext>
                </a:extLst>
              </p:cNvPr>
              <p:cNvSpPr/>
              <p:nvPr/>
            </p:nvSpPr>
            <p:spPr bwMode="auto">
              <a:xfrm>
                <a:off x="7759908" y="2815549"/>
                <a:ext cx="1534405" cy="734542"/>
              </a:xfrm>
              <a:custGeom>
                <a:avLst/>
                <a:gdLst>
                  <a:gd name="T0" fmla="*/ 0 w 1032"/>
                  <a:gd name="T1" fmla="*/ 181 h 527"/>
                  <a:gd name="T2" fmla="*/ 93 w 1032"/>
                  <a:gd name="T3" fmla="*/ 88 h 527"/>
                  <a:gd name="T4" fmla="*/ 757 w 1032"/>
                  <a:gd name="T5" fmla="*/ 88 h 527"/>
                  <a:gd name="T6" fmla="*/ 757 w 1032"/>
                  <a:gd name="T7" fmla="*/ 30 h 527"/>
                  <a:gd name="T8" fmla="*/ 788 w 1032"/>
                  <a:gd name="T9" fmla="*/ 16 h 527"/>
                  <a:gd name="T10" fmla="*/ 1014 w 1032"/>
                  <a:gd name="T11" fmla="*/ 221 h 527"/>
                  <a:gd name="T12" fmla="*/ 1014 w 1032"/>
                  <a:gd name="T13" fmla="*/ 277 h 527"/>
                  <a:gd name="T14" fmla="*/ 788 w 1032"/>
                  <a:gd name="T15" fmla="*/ 482 h 527"/>
                  <a:gd name="T16" fmla="*/ 757 w 1032"/>
                  <a:gd name="T17" fmla="*/ 468 h 527"/>
                  <a:gd name="T18" fmla="*/ 757 w 1032"/>
                  <a:gd name="T19" fmla="*/ 416 h 527"/>
                  <a:gd name="T20" fmla="*/ 157 w 1032"/>
                  <a:gd name="T21" fmla="*/ 416 h 527"/>
                  <a:gd name="T22" fmla="*/ 119 w 1032"/>
                  <a:gd name="T23" fmla="*/ 416 h 527"/>
                  <a:gd name="T24" fmla="*/ 0 w 1032"/>
                  <a:gd name="T25" fmla="*/ 527 h 527"/>
                  <a:gd name="T26" fmla="*/ 0 w 1032"/>
                  <a:gd name="T27" fmla="*/ 332 h 527"/>
                  <a:gd name="T28" fmla="*/ 1 w 1032"/>
                  <a:gd name="T29" fmla="*/ 332 h 527"/>
                  <a:gd name="T30" fmla="*/ 0 w 1032"/>
                  <a:gd name="T31" fmla="*/ 323 h 527"/>
                  <a:gd name="T32" fmla="*/ 0 w 1032"/>
                  <a:gd name="T33" fmla="*/ 181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32" h="527">
                    <a:moveTo>
                      <a:pt x="0" y="181"/>
                    </a:moveTo>
                    <a:cubicBezTo>
                      <a:pt x="0" y="130"/>
                      <a:pt x="42" y="88"/>
                      <a:pt x="93" y="88"/>
                    </a:cubicBezTo>
                    <a:cubicBezTo>
                      <a:pt x="757" y="88"/>
                      <a:pt x="757" y="88"/>
                      <a:pt x="757" y="88"/>
                    </a:cubicBezTo>
                    <a:cubicBezTo>
                      <a:pt x="757" y="30"/>
                      <a:pt x="757" y="30"/>
                      <a:pt x="757" y="30"/>
                    </a:cubicBezTo>
                    <a:cubicBezTo>
                      <a:pt x="757" y="7"/>
                      <a:pt x="771" y="0"/>
                      <a:pt x="788" y="16"/>
                    </a:cubicBezTo>
                    <a:cubicBezTo>
                      <a:pt x="1014" y="221"/>
                      <a:pt x="1014" y="221"/>
                      <a:pt x="1014" y="221"/>
                    </a:cubicBezTo>
                    <a:cubicBezTo>
                      <a:pt x="1032" y="236"/>
                      <a:pt x="1032" y="261"/>
                      <a:pt x="1014" y="277"/>
                    </a:cubicBezTo>
                    <a:cubicBezTo>
                      <a:pt x="788" y="482"/>
                      <a:pt x="788" y="482"/>
                      <a:pt x="788" y="482"/>
                    </a:cubicBezTo>
                    <a:cubicBezTo>
                      <a:pt x="771" y="497"/>
                      <a:pt x="757" y="491"/>
                      <a:pt x="757" y="468"/>
                    </a:cubicBezTo>
                    <a:cubicBezTo>
                      <a:pt x="757" y="416"/>
                      <a:pt x="757" y="416"/>
                      <a:pt x="757" y="416"/>
                    </a:cubicBezTo>
                    <a:cubicBezTo>
                      <a:pt x="157" y="416"/>
                      <a:pt x="157" y="416"/>
                      <a:pt x="157" y="416"/>
                    </a:cubicBezTo>
                    <a:cubicBezTo>
                      <a:pt x="119" y="416"/>
                      <a:pt x="119" y="416"/>
                      <a:pt x="119" y="416"/>
                    </a:cubicBezTo>
                    <a:cubicBezTo>
                      <a:pt x="56" y="416"/>
                      <a:pt x="4" y="465"/>
                      <a:pt x="0" y="527"/>
                    </a:cubicBezTo>
                    <a:cubicBezTo>
                      <a:pt x="0" y="332"/>
                      <a:pt x="0" y="332"/>
                      <a:pt x="0" y="332"/>
                    </a:cubicBezTo>
                    <a:cubicBezTo>
                      <a:pt x="1" y="332"/>
                      <a:pt x="1" y="332"/>
                      <a:pt x="1" y="332"/>
                    </a:cubicBezTo>
                    <a:cubicBezTo>
                      <a:pt x="0" y="329"/>
                      <a:pt x="0" y="326"/>
                      <a:pt x="0" y="323"/>
                    </a:cubicBezTo>
                    <a:lnTo>
                      <a:pt x="0" y="18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GB" sz="1600"/>
              </a:p>
            </p:txBody>
          </p:sp>
          <p:sp>
            <p:nvSpPr>
              <p:cNvPr id="84" name="TextBox 78">
                <a:extLst>
                  <a:ext uri="{FF2B5EF4-FFF2-40B4-BE49-F238E27FC236}">
                    <a16:creationId xmlns:a16="http://schemas.microsoft.com/office/drawing/2014/main" id="{4B73B978-CA45-F465-976F-877DA5270D45}"/>
                  </a:ext>
                </a:extLst>
              </p:cNvPr>
              <p:cNvSpPr txBox="1"/>
              <p:nvPr/>
            </p:nvSpPr>
            <p:spPr>
              <a:xfrm>
                <a:off x="7669790" y="2979742"/>
                <a:ext cx="1085348" cy="350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企管部</a:t>
                </a:r>
                <a:endParaRPr lang="en-US" sz="1600" b="1" dirty="0">
                  <a:solidFill>
                    <a:schemeClr val="bg2"/>
                  </a:solidFill>
                </a:endParaRPr>
              </a:p>
            </p:txBody>
          </p:sp>
          <p:pic>
            <p:nvPicPr>
              <p:cNvPr id="85" name="图形 84" descr="层次结构">
                <a:extLst>
                  <a:ext uri="{FF2B5EF4-FFF2-40B4-BE49-F238E27FC236}">
                    <a16:creationId xmlns:a16="http://schemas.microsoft.com/office/drawing/2014/main" id="{5A4DB882-E84A-5188-28CD-92703AA9AB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658839" y="2969025"/>
                <a:ext cx="406918" cy="406918"/>
              </a:xfrm>
              <a:prstGeom prst="rect">
                <a:avLst/>
              </a:prstGeom>
            </p:spPr>
          </p:pic>
        </p:grpSp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id="{806C9734-9B88-D8DE-4BBC-3B5EE58D745A}"/>
                </a:ext>
              </a:extLst>
            </p:cNvPr>
            <p:cNvGrpSpPr/>
            <p:nvPr/>
          </p:nvGrpSpPr>
          <p:grpSpPr>
            <a:xfrm>
              <a:off x="2879088" y="931037"/>
              <a:ext cx="1621041" cy="734543"/>
              <a:chOff x="2879088" y="931037"/>
              <a:chExt cx="1621041" cy="734543"/>
            </a:xfrm>
          </p:grpSpPr>
          <p:sp>
            <p:nvSpPr>
              <p:cNvPr id="80" name="Freeform 3724">
                <a:extLst>
                  <a:ext uri="{FF2B5EF4-FFF2-40B4-BE49-F238E27FC236}">
                    <a16:creationId xmlns:a16="http://schemas.microsoft.com/office/drawing/2014/main" id="{C3E127E1-2F46-CC8D-D4DD-9DA802BB67D8}"/>
                  </a:ext>
                </a:extLst>
              </p:cNvPr>
              <p:cNvSpPr/>
              <p:nvPr/>
            </p:nvSpPr>
            <p:spPr bwMode="auto">
              <a:xfrm>
                <a:off x="2879088" y="931037"/>
                <a:ext cx="1534405" cy="734543"/>
              </a:xfrm>
              <a:custGeom>
                <a:avLst/>
                <a:gdLst>
                  <a:gd name="T0" fmla="*/ 799 w 799"/>
                  <a:gd name="T1" fmla="*/ 140 h 408"/>
                  <a:gd name="T2" fmla="*/ 727 w 799"/>
                  <a:gd name="T3" fmla="*/ 68 h 408"/>
                  <a:gd name="T4" fmla="*/ 212 w 799"/>
                  <a:gd name="T5" fmla="*/ 68 h 408"/>
                  <a:gd name="T6" fmla="*/ 212 w 799"/>
                  <a:gd name="T7" fmla="*/ 23 h 408"/>
                  <a:gd name="T8" fmla="*/ 188 w 799"/>
                  <a:gd name="T9" fmla="*/ 12 h 408"/>
                  <a:gd name="T10" fmla="*/ 13 w 799"/>
                  <a:gd name="T11" fmla="*/ 171 h 408"/>
                  <a:gd name="T12" fmla="*/ 13 w 799"/>
                  <a:gd name="T13" fmla="*/ 214 h 408"/>
                  <a:gd name="T14" fmla="*/ 188 w 799"/>
                  <a:gd name="T15" fmla="*/ 373 h 408"/>
                  <a:gd name="T16" fmla="*/ 212 w 799"/>
                  <a:gd name="T17" fmla="*/ 362 h 408"/>
                  <a:gd name="T18" fmla="*/ 212 w 799"/>
                  <a:gd name="T19" fmla="*/ 322 h 408"/>
                  <a:gd name="T20" fmla="*/ 677 w 799"/>
                  <a:gd name="T21" fmla="*/ 322 h 408"/>
                  <a:gd name="T22" fmla="*/ 707 w 799"/>
                  <a:gd name="T23" fmla="*/ 322 h 408"/>
                  <a:gd name="T24" fmla="*/ 799 w 799"/>
                  <a:gd name="T25" fmla="*/ 408 h 408"/>
                  <a:gd name="T26" fmla="*/ 799 w 799"/>
                  <a:gd name="T27" fmla="*/ 257 h 408"/>
                  <a:gd name="T28" fmla="*/ 799 w 799"/>
                  <a:gd name="T29" fmla="*/ 257 h 408"/>
                  <a:gd name="T30" fmla="*/ 799 w 799"/>
                  <a:gd name="T31" fmla="*/ 250 h 408"/>
                  <a:gd name="T32" fmla="*/ 799 w 799"/>
                  <a:gd name="T33" fmla="*/ 14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9" h="408">
                    <a:moveTo>
                      <a:pt x="799" y="140"/>
                    </a:moveTo>
                    <a:cubicBezTo>
                      <a:pt x="799" y="100"/>
                      <a:pt x="767" y="68"/>
                      <a:pt x="727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23"/>
                      <a:pt x="212" y="23"/>
                      <a:pt x="212" y="23"/>
                    </a:cubicBezTo>
                    <a:cubicBezTo>
                      <a:pt x="212" y="5"/>
                      <a:pt x="201" y="0"/>
                      <a:pt x="188" y="12"/>
                    </a:cubicBezTo>
                    <a:cubicBezTo>
                      <a:pt x="13" y="171"/>
                      <a:pt x="13" y="171"/>
                      <a:pt x="13" y="171"/>
                    </a:cubicBezTo>
                    <a:cubicBezTo>
                      <a:pt x="0" y="183"/>
                      <a:pt x="0" y="202"/>
                      <a:pt x="13" y="214"/>
                    </a:cubicBezTo>
                    <a:cubicBezTo>
                      <a:pt x="188" y="373"/>
                      <a:pt x="188" y="373"/>
                      <a:pt x="188" y="373"/>
                    </a:cubicBezTo>
                    <a:cubicBezTo>
                      <a:pt x="201" y="385"/>
                      <a:pt x="212" y="380"/>
                      <a:pt x="212" y="362"/>
                    </a:cubicBezTo>
                    <a:cubicBezTo>
                      <a:pt x="212" y="322"/>
                      <a:pt x="212" y="322"/>
                      <a:pt x="212" y="322"/>
                    </a:cubicBezTo>
                    <a:cubicBezTo>
                      <a:pt x="677" y="322"/>
                      <a:pt x="677" y="322"/>
                      <a:pt x="677" y="322"/>
                    </a:cubicBezTo>
                    <a:cubicBezTo>
                      <a:pt x="707" y="322"/>
                      <a:pt x="707" y="322"/>
                      <a:pt x="707" y="322"/>
                    </a:cubicBezTo>
                    <a:cubicBezTo>
                      <a:pt x="756" y="322"/>
                      <a:pt x="796" y="360"/>
                      <a:pt x="799" y="408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4"/>
                      <a:pt x="799" y="252"/>
                      <a:pt x="799" y="250"/>
                    </a:cubicBezTo>
                    <a:lnTo>
                      <a:pt x="799" y="140"/>
                    </a:lnTo>
                    <a:close/>
                  </a:path>
                </a:pathLst>
              </a:custGeom>
              <a:solidFill>
                <a:srgbClr val="2E75B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GB" sz="1600"/>
              </a:p>
            </p:txBody>
          </p:sp>
          <p:sp>
            <p:nvSpPr>
              <p:cNvPr id="81" name="TextBox 78">
                <a:extLst>
                  <a:ext uri="{FF2B5EF4-FFF2-40B4-BE49-F238E27FC236}">
                    <a16:creationId xmlns:a16="http://schemas.microsoft.com/office/drawing/2014/main" id="{5F56E1F2-6FA6-2F17-EC0B-1C12BF2435C4}"/>
                  </a:ext>
                </a:extLst>
              </p:cNvPr>
              <p:cNvSpPr txBox="1"/>
              <p:nvPr/>
            </p:nvSpPr>
            <p:spPr>
              <a:xfrm>
                <a:off x="3414781" y="1097667"/>
                <a:ext cx="1085348" cy="350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市场部</a:t>
                </a:r>
                <a:endParaRPr lang="en-US" sz="1600" b="1" dirty="0">
                  <a:solidFill>
                    <a:schemeClr val="bg2"/>
                  </a:solidFill>
                </a:endParaRPr>
              </a:p>
            </p:txBody>
          </p:sp>
          <p:pic>
            <p:nvPicPr>
              <p:cNvPr id="82" name="图形 81" descr="Internet">
                <a:extLst>
                  <a:ext uri="{FF2B5EF4-FFF2-40B4-BE49-F238E27FC236}">
                    <a16:creationId xmlns:a16="http://schemas.microsoft.com/office/drawing/2014/main" id="{5514E057-374E-3095-F0F7-C8A2DDFC92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081155" y="1041635"/>
                <a:ext cx="469951" cy="469951"/>
              </a:xfrm>
              <a:prstGeom prst="rect">
                <a:avLst/>
              </a:prstGeom>
            </p:spPr>
          </p:pic>
        </p:grp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628ADADD-7AEA-6809-1128-1A8A2376879F}"/>
                </a:ext>
              </a:extLst>
            </p:cNvPr>
            <p:cNvGrpSpPr/>
            <p:nvPr/>
          </p:nvGrpSpPr>
          <p:grpSpPr>
            <a:xfrm>
              <a:off x="2879088" y="4487956"/>
              <a:ext cx="1621041" cy="734543"/>
              <a:chOff x="2879088" y="4487956"/>
              <a:chExt cx="1621041" cy="734543"/>
            </a:xfrm>
          </p:grpSpPr>
          <p:sp>
            <p:nvSpPr>
              <p:cNvPr id="77" name="Freeform 3724">
                <a:extLst>
                  <a:ext uri="{FF2B5EF4-FFF2-40B4-BE49-F238E27FC236}">
                    <a16:creationId xmlns:a16="http://schemas.microsoft.com/office/drawing/2014/main" id="{AD79A8B3-EB9E-36A5-4C02-AD014757051F}"/>
                  </a:ext>
                </a:extLst>
              </p:cNvPr>
              <p:cNvSpPr/>
              <p:nvPr/>
            </p:nvSpPr>
            <p:spPr bwMode="auto">
              <a:xfrm>
                <a:off x="2879088" y="4487956"/>
                <a:ext cx="1534405" cy="734543"/>
              </a:xfrm>
              <a:custGeom>
                <a:avLst/>
                <a:gdLst>
                  <a:gd name="T0" fmla="*/ 799 w 799"/>
                  <a:gd name="T1" fmla="*/ 140 h 408"/>
                  <a:gd name="T2" fmla="*/ 727 w 799"/>
                  <a:gd name="T3" fmla="*/ 68 h 408"/>
                  <a:gd name="T4" fmla="*/ 212 w 799"/>
                  <a:gd name="T5" fmla="*/ 68 h 408"/>
                  <a:gd name="T6" fmla="*/ 212 w 799"/>
                  <a:gd name="T7" fmla="*/ 23 h 408"/>
                  <a:gd name="T8" fmla="*/ 188 w 799"/>
                  <a:gd name="T9" fmla="*/ 12 h 408"/>
                  <a:gd name="T10" fmla="*/ 13 w 799"/>
                  <a:gd name="T11" fmla="*/ 171 h 408"/>
                  <a:gd name="T12" fmla="*/ 13 w 799"/>
                  <a:gd name="T13" fmla="*/ 214 h 408"/>
                  <a:gd name="T14" fmla="*/ 188 w 799"/>
                  <a:gd name="T15" fmla="*/ 373 h 408"/>
                  <a:gd name="T16" fmla="*/ 212 w 799"/>
                  <a:gd name="T17" fmla="*/ 362 h 408"/>
                  <a:gd name="T18" fmla="*/ 212 w 799"/>
                  <a:gd name="T19" fmla="*/ 322 h 408"/>
                  <a:gd name="T20" fmla="*/ 677 w 799"/>
                  <a:gd name="T21" fmla="*/ 322 h 408"/>
                  <a:gd name="T22" fmla="*/ 707 w 799"/>
                  <a:gd name="T23" fmla="*/ 322 h 408"/>
                  <a:gd name="T24" fmla="*/ 799 w 799"/>
                  <a:gd name="T25" fmla="*/ 408 h 408"/>
                  <a:gd name="T26" fmla="*/ 799 w 799"/>
                  <a:gd name="T27" fmla="*/ 257 h 408"/>
                  <a:gd name="T28" fmla="*/ 799 w 799"/>
                  <a:gd name="T29" fmla="*/ 257 h 408"/>
                  <a:gd name="T30" fmla="*/ 799 w 799"/>
                  <a:gd name="T31" fmla="*/ 250 h 408"/>
                  <a:gd name="T32" fmla="*/ 799 w 799"/>
                  <a:gd name="T33" fmla="*/ 14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9" h="408">
                    <a:moveTo>
                      <a:pt x="799" y="140"/>
                    </a:moveTo>
                    <a:cubicBezTo>
                      <a:pt x="799" y="100"/>
                      <a:pt x="767" y="68"/>
                      <a:pt x="727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23"/>
                      <a:pt x="212" y="23"/>
                      <a:pt x="212" y="23"/>
                    </a:cubicBezTo>
                    <a:cubicBezTo>
                      <a:pt x="212" y="5"/>
                      <a:pt x="201" y="0"/>
                      <a:pt x="188" y="12"/>
                    </a:cubicBezTo>
                    <a:cubicBezTo>
                      <a:pt x="13" y="171"/>
                      <a:pt x="13" y="171"/>
                      <a:pt x="13" y="171"/>
                    </a:cubicBezTo>
                    <a:cubicBezTo>
                      <a:pt x="0" y="183"/>
                      <a:pt x="0" y="202"/>
                      <a:pt x="13" y="214"/>
                    </a:cubicBezTo>
                    <a:cubicBezTo>
                      <a:pt x="188" y="373"/>
                      <a:pt x="188" y="373"/>
                      <a:pt x="188" y="373"/>
                    </a:cubicBezTo>
                    <a:cubicBezTo>
                      <a:pt x="201" y="385"/>
                      <a:pt x="212" y="380"/>
                      <a:pt x="212" y="362"/>
                    </a:cubicBezTo>
                    <a:cubicBezTo>
                      <a:pt x="212" y="322"/>
                      <a:pt x="212" y="322"/>
                      <a:pt x="212" y="322"/>
                    </a:cubicBezTo>
                    <a:cubicBezTo>
                      <a:pt x="677" y="322"/>
                      <a:pt x="677" y="322"/>
                      <a:pt x="677" y="322"/>
                    </a:cubicBezTo>
                    <a:cubicBezTo>
                      <a:pt x="707" y="322"/>
                      <a:pt x="707" y="322"/>
                      <a:pt x="707" y="322"/>
                    </a:cubicBezTo>
                    <a:cubicBezTo>
                      <a:pt x="756" y="322"/>
                      <a:pt x="796" y="360"/>
                      <a:pt x="799" y="408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4"/>
                      <a:pt x="799" y="252"/>
                      <a:pt x="799" y="250"/>
                    </a:cubicBezTo>
                    <a:lnTo>
                      <a:pt x="799" y="140"/>
                    </a:lnTo>
                    <a:close/>
                  </a:path>
                </a:pathLst>
              </a:custGeom>
              <a:solidFill>
                <a:srgbClr val="2E75B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GB" sz="1600"/>
              </a:p>
            </p:txBody>
          </p:sp>
          <p:sp>
            <p:nvSpPr>
              <p:cNvPr id="78" name="TextBox 78">
                <a:extLst>
                  <a:ext uri="{FF2B5EF4-FFF2-40B4-BE49-F238E27FC236}">
                    <a16:creationId xmlns:a16="http://schemas.microsoft.com/office/drawing/2014/main" id="{08F7A40E-BDF7-3CF8-ABB0-03E0634B5C0C}"/>
                  </a:ext>
                </a:extLst>
              </p:cNvPr>
              <p:cNvSpPr txBox="1"/>
              <p:nvPr/>
            </p:nvSpPr>
            <p:spPr>
              <a:xfrm>
                <a:off x="3414781" y="4654586"/>
                <a:ext cx="1085348" cy="350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采购部</a:t>
                </a:r>
                <a:endParaRPr lang="en-US" sz="1600" b="1" dirty="0">
                  <a:solidFill>
                    <a:schemeClr val="bg2"/>
                  </a:solidFill>
                </a:endParaRPr>
              </a:p>
            </p:txBody>
          </p:sp>
          <p:pic>
            <p:nvPicPr>
              <p:cNvPr id="79" name="图形 78" descr="购物车">
                <a:extLst>
                  <a:ext uri="{FF2B5EF4-FFF2-40B4-BE49-F238E27FC236}">
                    <a16:creationId xmlns:a16="http://schemas.microsoft.com/office/drawing/2014/main" id="{F3CB4D6C-D000-5BFA-831C-01C5B7C0DF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106555" y="4630513"/>
                <a:ext cx="406451" cy="406451"/>
              </a:xfrm>
              <a:prstGeom prst="rect">
                <a:avLst/>
              </a:prstGeom>
            </p:spPr>
          </p:pic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5879EEF3-ACBD-7CF0-7081-F8A98D1646B5}"/>
                </a:ext>
              </a:extLst>
            </p:cNvPr>
            <p:cNvGrpSpPr/>
            <p:nvPr/>
          </p:nvGrpSpPr>
          <p:grpSpPr>
            <a:xfrm>
              <a:off x="2879088" y="2456424"/>
              <a:ext cx="1621041" cy="734543"/>
              <a:chOff x="2879088" y="2456424"/>
              <a:chExt cx="1621041" cy="734543"/>
            </a:xfrm>
          </p:grpSpPr>
          <p:sp>
            <p:nvSpPr>
              <p:cNvPr id="74" name="Freeform 3724">
                <a:extLst>
                  <a:ext uri="{FF2B5EF4-FFF2-40B4-BE49-F238E27FC236}">
                    <a16:creationId xmlns:a16="http://schemas.microsoft.com/office/drawing/2014/main" id="{59356A2E-9B80-A93C-76FE-71B6EBA9D553}"/>
                  </a:ext>
                </a:extLst>
              </p:cNvPr>
              <p:cNvSpPr/>
              <p:nvPr/>
            </p:nvSpPr>
            <p:spPr bwMode="auto">
              <a:xfrm>
                <a:off x="2879088" y="2456424"/>
                <a:ext cx="1534405" cy="734543"/>
              </a:xfrm>
              <a:custGeom>
                <a:avLst/>
                <a:gdLst>
                  <a:gd name="T0" fmla="*/ 799 w 799"/>
                  <a:gd name="T1" fmla="*/ 140 h 408"/>
                  <a:gd name="T2" fmla="*/ 727 w 799"/>
                  <a:gd name="T3" fmla="*/ 68 h 408"/>
                  <a:gd name="T4" fmla="*/ 212 w 799"/>
                  <a:gd name="T5" fmla="*/ 68 h 408"/>
                  <a:gd name="T6" fmla="*/ 212 w 799"/>
                  <a:gd name="T7" fmla="*/ 23 h 408"/>
                  <a:gd name="T8" fmla="*/ 188 w 799"/>
                  <a:gd name="T9" fmla="*/ 12 h 408"/>
                  <a:gd name="T10" fmla="*/ 13 w 799"/>
                  <a:gd name="T11" fmla="*/ 171 h 408"/>
                  <a:gd name="T12" fmla="*/ 13 w 799"/>
                  <a:gd name="T13" fmla="*/ 214 h 408"/>
                  <a:gd name="T14" fmla="*/ 188 w 799"/>
                  <a:gd name="T15" fmla="*/ 373 h 408"/>
                  <a:gd name="T16" fmla="*/ 212 w 799"/>
                  <a:gd name="T17" fmla="*/ 362 h 408"/>
                  <a:gd name="T18" fmla="*/ 212 w 799"/>
                  <a:gd name="T19" fmla="*/ 322 h 408"/>
                  <a:gd name="T20" fmla="*/ 677 w 799"/>
                  <a:gd name="T21" fmla="*/ 322 h 408"/>
                  <a:gd name="T22" fmla="*/ 707 w 799"/>
                  <a:gd name="T23" fmla="*/ 322 h 408"/>
                  <a:gd name="T24" fmla="*/ 799 w 799"/>
                  <a:gd name="T25" fmla="*/ 408 h 408"/>
                  <a:gd name="T26" fmla="*/ 799 w 799"/>
                  <a:gd name="T27" fmla="*/ 257 h 408"/>
                  <a:gd name="T28" fmla="*/ 799 w 799"/>
                  <a:gd name="T29" fmla="*/ 257 h 408"/>
                  <a:gd name="T30" fmla="*/ 799 w 799"/>
                  <a:gd name="T31" fmla="*/ 250 h 408"/>
                  <a:gd name="T32" fmla="*/ 799 w 799"/>
                  <a:gd name="T33" fmla="*/ 14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9" h="408">
                    <a:moveTo>
                      <a:pt x="799" y="140"/>
                    </a:moveTo>
                    <a:cubicBezTo>
                      <a:pt x="799" y="100"/>
                      <a:pt x="767" y="68"/>
                      <a:pt x="727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23"/>
                      <a:pt x="212" y="23"/>
                      <a:pt x="212" y="23"/>
                    </a:cubicBezTo>
                    <a:cubicBezTo>
                      <a:pt x="212" y="5"/>
                      <a:pt x="201" y="0"/>
                      <a:pt x="188" y="12"/>
                    </a:cubicBezTo>
                    <a:cubicBezTo>
                      <a:pt x="13" y="171"/>
                      <a:pt x="13" y="171"/>
                      <a:pt x="13" y="171"/>
                    </a:cubicBezTo>
                    <a:cubicBezTo>
                      <a:pt x="0" y="183"/>
                      <a:pt x="0" y="202"/>
                      <a:pt x="13" y="214"/>
                    </a:cubicBezTo>
                    <a:cubicBezTo>
                      <a:pt x="188" y="373"/>
                      <a:pt x="188" y="373"/>
                      <a:pt x="188" y="373"/>
                    </a:cubicBezTo>
                    <a:cubicBezTo>
                      <a:pt x="201" y="385"/>
                      <a:pt x="212" y="380"/>
                      <a:pt x="212" y="362"/>
                    </a:cubicBezTo>
                    <a:cubicBezTo>
                      <a:pt x="212" y="322"/>
                      <a:pt x="212" y="322"/>
                      <a:pt x="212" y="322"/>
                    </a:cubicBezTo>
                    <a:cubicBezTo>
                      <a:pt x="677" y="322"/>
                      <a:pt x="677" y="322"/>
                      <a:pt x="677" y="322"/>
                    </a:cubicBezTo>
                    <a:cubicBezTo>
                      <a:pt x="707" y="322"/>
                      <a:pt x="707" y="322"/>
                      <a:pt x="707" y="322"/>
                    </a:cubicBezTo>
                    <a:cubicBezTo>
                      <a:pt x="756" y="322"/>
                      <a:pt x="796" y="360"/>
                      <a:pt x="799" y="408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7"/>
                      <a:pt x="799" y="257"/>
                      <a:pt x="799" y="257"/>
                    </a:cubicBezTo>
                    <a:cubicBezTo>
                      <a:pt x="799" y="254"/>
                      <a:pt x="799" y="252"/>
                      <a:pt x="799" y="250"/>
                    </a:cubicBezTo>
                    <a:lnTo>
                      <a:pt x="799" y="140"/>
                    </a:lnTo>
                    <a:close/>
                  </a:path>
                </a:pathLst>
              </a:custGeom>
              <a:solidFill>
                <a:srgbClr val="2E75B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GB" sz="1600"/>
              </a:p>
            </p:txBody>
          </p:sp>
          <p:sp>
            <p:nvSpPr>
              <p:cNvPr id="75" name="TextBox 78">
                <a:extLst>
                  <a:ext uri="{FF2B5EF4-FFF2-40B4-BE49-F238E27FC236}">
                    <a16:creationId xmlns:a16="http://schemas.microsoft.com/office/drawing/2014/main" id="{A3D8DFFC-7BE4-0D70-A164-BDF7956E7BEA}"/>
                  </a:ext>
                </a:extLst>
              </p:cNvPr>
              <p:cNvSpPr txBox="1"/>
              <p:nvPr/>
            </p:nvSpPr>
            <p:spPr>
              <a:xfrm>
                <a:off x="3414781" y="2623054"/>
                <a:ext cx="1085348" cy="350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销售部</a:t>
                </a:r>
                <a:endParaRPr lang="en-US" sz="1600" b="1" dirty="0">
                  <a:solidFill>
                    <a:schemeClr val="bg2"/>
                  </a:solidFill>
                </a:endParaRPr>
              </a:p>
            </p:txBody>
          </p:sp>
          <p:pic>
            <p:nvPicPr>
              <p:cNvPr id="76" name="图形 75" descr="上升趋势条形图">
                <a:extLst>
                  <a:ext uri="{FF2B5EF4-FFF2-40B4-BE49-F238E27FC236}">
                    <a16:creationId xmlns:a16="http://schemas.microsoft.com/office/drawing/2014/main" id="{5E78C96F-777B-49A9-88BB-10D3404C76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042214" y="2574246"/>
                <a:ext cx="469951" cy="469951"/>
              </a:xfrm>
              <a:prstGeom prst="rect">
                <a:avLst/>
              </a:prstGeom>
            </p:spPr>
          </p:pic>
        </p:grpSp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id="{A99AF816-456C-749E-076C-CAEF0C7963AE}"/>
                </a:ext>
              </a:extLst>
            </p:cNvPr>
            <p:cNvGrpSpPr/>
            <p:nvPr/>
          </p:nvGrpSpPr>
          <p:grpSpPr>
            <a:xfrm>
              <a:off x="7686832" y="972658"/>
              <a:ext cx="1624523" cy="734542"/>
              <a:chOff x="7686832" y="972658"/>
              <a:chExt cx="1624523" cy="734542"/>
            </a:xfrm>
          </p:grpSpPr>
          <p:grpSp>
            <p:nvGrpSpPr>
              <p:cNvPr id="70" name="组合 69">
                <a:extLst>
                  <a:ext uri="{FF2B5EF4-FFF2-40B4-BE49-F238E27FC236}">
                    <a16:creationId xmlns:a16="http://schemas.microsoft.com/office/drawing/2014/main" id="{3F35C286-494D-A485-5B01-3E830AB76242}"/>
                  </a:ext>
                </a:extLst>
              </p:cNvPr>
              <p:cNvGrpSpPr/>
              <p:nvPr/>
            </p:nvGrpSpPr>
            <p:grpSpPr>
              <a:xfrm>
                <a:off x="7776950" y="972658"/>
                <a:ext cx="1534405" cy="734542"/>
                <a:chOff x="7776950" y="972658"/>
                <a:chExt cx="1534405" cy="734542"/>
              </a:xfrm>
            </p:grpSpPr>
            <p:sp>
              <p:nvSpPr>
                <p:cNvPr id="72" name="Freeform 3741">
                  <a:extLst>
                    <a:ext uri="{FF2B5EF4-FFF2-40B4-BE49-F238E27FC236}">
                      <a16:creationId xmlns:a16="http://schemas.microsoft.com/office/drawing/2014/main" id="{E0B3FDB1-B29E-4AFD-5FC3-7BB495582A42}"/>
                    </a:ext>
                  </a:extLst>
                </p:cNvPr>
                <p:cNvSpPr/>
                <p:nvPr/>
              </p:nvSpPr>
              <p:spPr bwMode="auto">
                <a:xfrm>
                  <a:off x="7776950" y="972658"/>
                  <a:ext cx="1534405" cy="734542"/>
                </a:xfrm>
                <a:custGeom>
                  <a:avLst/>
                  <a:gdLst>
                    <a:gd name="T0" fmla="*/ 0 w 1032"/>
                    <a:gd name="T1" fmla="*/ 181 h 527"/>
                    <a:gd name="T2" fmla="*/ 93 w 1032"/>
                    <a:gd name="T3" fmla="*/ 88 h 527"/>
                    <a:gd name="T4" fmla="*/ 757 w 1032"/>
                    <a:gd name="T5" fmla="*/ 88 h 527"/>
                    <a:gd name="T6" fmla="*/ 757 w 1032"/>
                    <a:gd name="T7" fmla="*/ 30 h 527"/>
                    <a:gd name="T8" fmla="*/ 788 w 1032"/>
                    <a:gd name="T9" fmla="*/ 16 h 527"/>
                    <a:gd name="T10" fmla="*/ 1014 w 1032"/>
                    <a:gd name="T11" fmla="*/ 221 h 527"/>
                    <a:gd name="T12" fmla="*/ 1014 w 1032"/>
                    <a:gd name="T13" fmla="*/ 277 h 527"/>
                    <a:gd name="T14" fmla="*/ 788 w 1032"/>
                    <a:gd name="T15" fmla="*/ 482 h 527"/>
                    <a:gd name="T16" fmla="*/ 757 w 1032"/>
                    <a:gd name="T17" fmla="*/ 468 h 527"/>
                    <a:gd name="T18" fmla="*/ 757 w 1032"/>
                    <a:gd name="T19" fmla="*/ 416 h 527"/>
                    <a:gd name="T20" fmla="*/ 157 w 1032"/>
                    <a:gd name="T21" fmla="*/ 416 h 527"/>
                    <a:gd name="T22" fmla="*/ 119 w 1032"/>
                    <a:gd name="T23" fmla="*/ 416 h 527"/>
                    <a:gd name="T24" fmla="*/ 0 w 1032"/>
                    <a:gd name="T25" fmla="*/ 527 h 527"/>
                    <a:gd name="T26" fmla="*/ 0 w 1032"/>
                    <a:gd name="T27" fmla="*/ 332 h 527"/>
                    <a:gd name="T28" fmla="*/ 1 w 1032"/>
                    <a:gd name="T29" fmla="*/ 332 h 527"/>
                    <a:gd name="T30" fmla="*/ 0 w 1032"/>
                    <a:gd name="T31" fmla="*/ 323 h 527"/>
                    <a:gd name="T32" fmla="*/ 0 w 1032"/>
                    <a:gd name="T33" fmla="*/ 181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32" h="527">
                      <a:moveTo>
                        <a:pt x="0" y="181"/>
                      </a:moveTo>
                      <a:cubicBezTo>
                        <a:pt x="0" y="130"/>
                        <a:pt x="42" y="88"/>
                        <a:pt x="93" y="88"/>
                      </a:cubicBezTo>
                      <a:cubicBezTo>
                        <a:pt x="757" y="88"/>
                        <a:pt x="757" y="88"/>
                        <a:pt x="757" y="88"/>
                      </a:cubicBezTo>
                      <a:cubicBezTo>
                        <a:pt x="757" y="30"/>
                        <a:pt x="757" y="30"/>
                        <a:pt x="757" y="30"/>
                      </a:cubicBezTo>
                      <a:cubicBezTo>
                        <a:pt x="757" y="7"/>
                        <a:pt x="771" y="0"/>
                        <a:pt x="788" y="16"/>
                      </a:cubicBezTo>
                      <a:cubicBezTo>
                        <a:pt x="1014" y="221"/>
                        <a:pt x="1014" y="221"/>
                        <a:pt x="1014" y="221"/>
                      </a:cubicBezTo>
                      <a:cubicBezTo>
                        <a:pt x="1032" y="236"/>
                        <a:pt x="1032" y="261"/>
                        <a:pt x="1014" y="277"/>
                      </a:cubicBezTo>
                      <a:cubicBezTo>
                        <a:pt x="788" y="482"/>
                        <a:pt x="788" y="482"/>
                        <a:pt x="788" y="482"/>
                      </a:cubicBezTo>
                      <a:cubicBezTo>
                        <a:pt x="771" y="497"/>
                        <a:pt x="757" y="491"/>
                        <a:pt x="757" y="468"/>
                      </a:cubicBezTo>
                      <a:cubicBezTo>
                        <a:pt x="757" y="416"/>
                        <a:pt x="757" y="416"/>
                        <a:pt x="757" y="416"/>
                      </a:cubicBezTo>
                      <a:cubicBezTo>
                        <a:pt x="157" y="416"/>
                        <a:pt x="157" y="416"/>
                        <a:pt x="157" y="416"/>
                      </a:cubicBezTo>
                      <a:cubicBezTo>
                        <a:pt x="119" y="416"/>
                        <a:pt x="119" y="416"/>
                        <a:pt x="119" y="416"/>
                      </a:cubicBezTo>
                      <a:cubicBezTo>
                        <a:pt x="56" y="416"/>
                        <a:pt x="4" y="465"/>
                        <a:pt x="0" y="527"/>
                      </a:cubicBezTo>
                      <a:cubicBezTo>
                        <a:pt x="0" y="332"/>
                        <a:pt x="0" y="332"/>
                        <a:pt x="0" y="332"/>
                      </a:cubicBezTo>
                      <a:cubicBezTo>
                        <a:pt x="1" y="332"/>
                        <a:pt x="1" y="332"/>
                        <a:pt x="1" y="332"/>
                      </a:cubicBezTo>
                      <a:cubicBezTo>
                        <a:pt x="0" y="329"/>
                        <a:pt x="0" y="326"/>
                        <a:pt x="0" y="323"/>
                      </a:cubicBezTo>
                      <a:lnTo>
                        <a:pt x="0" y="181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GB" sz="1600"/>
                </a:p>
              </p:txBody>
            </p:sp>
            <p:pic>
              <p:nvPicPr>
                <p:cNvPr id="73" name="图形 72" descr="挖掘工具">
                  <a:extLst>
                    <a:ext uri="{FF2B5EF4-FFF2-40B4-BE49-F238E27FC236}">
                      <a16:creationId xmlns:a16="http://schemas.microsoft.com/office/drawing/2014/main" id="{C4930923-82EF-A2B6-311D-4677BAB98E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01462" y="1131576"/>
                  <a:ext cx="355756" cy="355756"/>
                </a:xfrm>
                <a:prstGeom prst="rect">
                  <a:avLst/>
                </a:prstGeom>
              </p:spPr>
            </p:pic>
          </p:grpSp>
          <p:sp>
            <p:nvSpPr>
              <p:cNvPr id="71" name="TextBox 78">
                <a:extLst>
                  <a:ext uri="{FF2B5EF4-FFF2-40B4-BE49-F238E27FC236}">
                    <a16:creationId xmlns:a16="http://schemas.microsoft.com/office/drawing/2014/main" id="{10B15A1C-3C6B-3BE6-D844-92971B459CB1}"/>
                  </a:ext>
                </a:extLst>
              </p:cNvPr>
              <p:cNvSpPr txBox="1"/>
              <p:nvPr/>
            </p:nvSpPr>
            <p:spPr>
              <a:xfrm>
                <a:off x="7686832" y="1136851"/>
                <a:ext cx="1085348" cy="350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生产部</a:t>
                </a:r>
                <a:endParaRPr lang="en-US" sz="1600" b="1" dirty="0">
                  <a:solidFill>
                    <a:schemeClr val="bg2"/>
                  </a:solidFill>
                </a:endParaRPr>
              </a:p>
            </p:txBody>
          </p:sp>
        </p:grpSp>
      </p:grpSp>
      <p:graphicFrame>
        <p:nvGraphicFramePr>
          <p:cNvPr id="89" name="表格 88">
            <a:extLst>
              <a:ext uri="{FF2B5EF4-FFF2-40B4-BE49-F238E27FC236}">
                <a16:creationId xmlns:a16="http://schemas.microsoft.com/office/drawing/2014/main" id="{04EEDF3C-635B-6DD3-B898-B0C56D434A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776272"/>
              </p:ext>
            </p:extLst>
          </p:nvPr>
        </p:nvGraphicFramePr>
        <p:xfrm>
          <a:off x="7769806" y="1695586"/>
          <a:ext cx="4078439" cy="1049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1994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719667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778933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027845">
                  <a:extLst>
                    <a:ext uri="{9D8B030D-6E8A-4147-A177-3AD203B41FA5}">
                      <a16:colId xmlns:a16="http://schemas.microsoft.com/office/drawing/2014/main" val="3090348854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生产线购置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规划能力、执行力、决策能力、沟通能力等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制定计划、下达生产指令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8072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设备维修、升级、转产等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生产线人员配置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16120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产品研发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085777"/>
                  </a:ext>
                </a:extLst>
              </a:tr>
            </a:tbl>
          </a:graphicData>
        </a:graphic>
      </p:graphicFrame>
      <p:sp>
        <p:nvSpPr>
          <p:cNvPr id="90" name="2">
            <a:extLst>
              <a:ext uri="{FF2B5EF4-FFF2-40B4-BE49-F238E27FC236}">
                <a16:creationId xmlns:a16="http://schemas.microsoft.com/office/drawing/2014/main" id="{F00F1705-99BC-9A6F-DE41-74C41091B92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实训任务与能力训练节选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自主运营企业（部分）</a:t>
            </a:r>
            <a:endParaRPr lang="zh-CN" altLang="en-US" sz="1400" dirty="0"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274B84A3-9790-580B-C696-75C0D6DE33EC}"/>
              </a:ext>
            </a:extLst>
          </p:cNvPr>
          <p:cNvGrpSpPr/>
          <p:nvPr/>
        </p:nvGrpSpPr>
        <p:grpSpPr>
          <a:xfrm>
            <a:off x="4710842" y="1209756"/>
            <a:ext cx="2745434" cy="4908321"/>
            <a:chOff x="4710842" y="1209756"/>
            <a:chExt cx="2745434" cy="4908321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BE81F6A8-5A30-B65F-EBD7-541F2C4DD57F}"/>
                </a:ext>
              </a:extLst>
            </p:cNvPr>
            <p:cNvGrpSpPr/>
            <p:nvPr/>
          </p:nvGrpSpPr>
          <p:grpSpPr>
            <a:xfrm>
              <a:off x="4735723" y="1209756"/>
              <a:ext cx="2720553" cy="2033419"/>
              <a:chOff x="4735723" y="1209756"/>
              <a:chExt cx="2720553" cy="2033419"/>
            </a:xfrm>
          </p:grpSpPr>
          <p:pic>
            <p:nvPicPr>
              <p:cNvPr id="7" name="Picture 4">
                <a:extLst>
                  <a:ext uri="{FF2B5EF4-FFF2-40B4-BE49-F238E27FC236}">
                    <a16:creationId xmlns:a16="http://schemas.microsoft.com/office/drawing/2014/main" id="{5DF2EFD8-7154-3C7A-4ABB-A5346603F6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723" y="1209756"/>
                <a:ext cx="2720553" cy="1535278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54B354B8-9924-2DAA-8B97-28DE9B7C2FAC}"/>
                  </a:ext>
                </a:extLst>
              </p:cNvPr>
              <p:cNvSpPr/>
              <p:nvPr/>
            </p:nvSpPr>
            <p:spPr>
              <a:xfrm>
                <a:off x="5274099" y="2843065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企业办公空间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C5338659-9C45-7FC6-A848-F1C2739AE588}"/>
                </a:ext>
              </a:extLst>
            </p:cNvPr>
            <p:cNvGrpSpPr/>
            <p:nvPr/>
          </p:nvGrpSpPr>
          <p:grpSpPr>
            <a:xfrm>
              <a:off x="4710842" y="4172152"/>
              <a:ext cx="2720555" cy="1945925"/>
              <a:chOff x="4710842" y="4172152"/>
              <a:chExt cx="2720555" cy="1945925"/>
            </a:xfrm>
          </p:grpSpPr>
          <p:pic>
            <p:nvPicPr>
              <p:cNvPr id="5" name="图片 31">
                <a:extLst>
                  <a:ext uri="{FF2B5EF4-FFF2-40B4-BE49-F238E27FC236}">
                    <a16:creationId xmlns:a16="http://schemas.microsoft.com/office/drawing/2014/main" id="{853CB621-00D9-22AC-5A36-35065FC245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0842" y="4172152"/>
                <a:ext cx="2720555" cy="1440145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7779A9B5-22F5-762D-D67E-403288862A29}"/>
                  </a:ext>
                </a:extLst>
              </p:cNvPr>
              <p:cNvSpPr/>
              <p:nvPr/>
            </p:nvSpPr>
            <p:spPr>
              <a:xfrm>
                <a:off x="5253898" y="5717967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系统场景展示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5D5A4945-62F2-9A47-8B07-43DB75311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225" y="1400199"/>
            <a:ext cx="1984375" cy="871537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75702245-3F0E-21FE-DFB2-1DE1DFA30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225" y="2718842"/>
            <a:ext cx="1689100" cy="569913"/>
          </a:xfrm>
          <a:prstGeom prst="rect">
            <a:avLst/>
          </a:prstGeom>
          <a:solidFill>
            <a:schemeClr val="accent3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局长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DE91E2F8-358A-4673-A2AB-E1BA0D370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225" y="4105386"/>
            <a:ext cx="1689100" cy="569913"/>
          </a:xfrm>
          <a:prstGeom prst="rect">
            <a:avLst/>
          </a:prstGeom>
          <a:solidFill>
            <a:schemeClr val="tx2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企业注册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1EC40FA-2F58-EBEF-782C-53E5207E1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225" y="5491930"/>
            <a:ext cx="1689100" cy="574675"/>
          </a:xfrm>
          <a:prstGeom prst="rect">
            <a:avLst/>
          </a:prstGeom>
          <a:solidFill>
            <a:schemeClr val="accent6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市场监督</a:t>
            </a:r>
          </a:p>
        </p:txBody>
      </p:sp>
      <p:sp>
        <p:nvSpPr>
          <p:cNvPr id="12" name="2">
            <a:extLst>
              <a:ext uri="{FF2B5EF4-FFF2-40B4-BE49-F238E27FC236}">
                <a16:creationId xmlns:a16="http://schemas.microsoft.com/office/drawing/2014/main" id="{847A0004-9407-7A65-A96C-2D27A85A48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机构组织架构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政务服务中心（市监局、税务局）</a:t>
            </a:r>
            <a:endParaRPr lang="zh-CN" altLang="en-US" sz="1400" dirty="0"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C1690EA-448A-F26F-548A-8847F5931602}"/>
              </a:ext>
            </a:extLst>
          </p:cNvPr>
          <p:cNvSpPr txBox="1"/>
          <p:nvPr/>
        </p:nvSpPr>
        <p:spPr>
          <a:xfrm>
            <a:off x="2798225" y="1736211"/>
            <a:ext cx="1984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市场监督管理局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A02F0DCF-8E0E-36E2-4A74-8B9553CAD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225" y="1399670"/>
            <a:ext cx="1984375" cy="16188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</a:ln>
          <a:effectLst>
            <a:outerShdw blurRad="152400" dist="177800" dir="2700000" sx="95000" sy="95000" algn="tl" rotWithShape="0">
              <a:schemeClr val="bg1">
                <a:alpha val="40000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>
              <a:sym typeface="思源黑体 Normal" panose="020B0400000000000000" pitchFamily="34" charset="-122"/>
            </a:endParaRP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DD8C341C-4400-87B1-9B69-3AAF160C7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673" y="1400199"/>
            <a:ext cx="1984375" cy="871537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68D5439-ADAA-65A9-4F9A-4E4D7B148C37}"/>
              </a:ext>
            </a:extLst>
          </p:cNvPr>
          <p:cNvSpPr txBox="1"/>
          <p:nvPr/>
        </p:nvSpPr>
        <p:spPr>
          <a:xfrm>
            <a:off x="7069673" y="1736211"/>
            <a:ext cx="1984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国家税务局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B73945A7-4D43-A5E2-C824-3219C1F41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673" y="1399670"/>
            <a:ext cx="1984375" cy="16188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</a:ln>
          <a:effectLst>
            <a:outerShdw blurRad="152400" dist="177800" dir="2700000" sx="95000" sy="95000" algn="tl" rotWithShape="0">
              <a:schemeClr val="bg1">
                <a:alpha val="40000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>
              <a:sym typeface="思源黑体 Normal" panose="020B0400000000000000" pitchFamily="34" charset="-122"/>
            </a:endParaRPr>
          </a:p>
        </p:txBody>
      </p:sp>
      <p:cxnSp>
        <p:nvCxnSpPr>
          <p:cNvPr id="22" name="连接符: 肘形 21">
            <a:extLst>
              <a:ext uri="{FF2B5EF4-FFF2-40B4-BE49-F238E27FC236}">
                <a16:creationId xmlns:a16="http://schemas.microsoft.com/office/drawing/2014/main" id="{19758D64-7A15-194C-7769-CA09E837CF74}"/>
              </a:ext>
            </a:extLst>
          </p:cNvPr>
          <p:cNvCxnSpPr>
            <a:stCxn id="14" idx="3"/>
            <a:endCxn id="3" idx="3"/>
          </p:cNvCxnSpPr>
          <p:nvPr/>
        </p:nvCxnSpPr>
        <p:spPr>
          <a:xfrm flipH="1">
            <a:off x="4487325" y="1920877"/>
            <a:ext cx="295275" cy="1082922"/>
          </a:xfrm>
          <a:prstGeom prst="bentConnector3">
            <a:avLst>
              <a:gd name="adj1" fmla="val -774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连接符: 肘形 23">
            <a:extLst>
              <a:ext uri="{FF2B5EF4-FFF2-40B4-BE49-F238E27FC236}">
                <a16:creationId xmlns:a16="http://schemas.microsoft.com/office/drawing/2014/main" id="{49E39E68-1D4D-BF07-D687-13B245A011B3}"/>
              </a:ext>
            </a:extLst>
          </p:cNvPr>
          <p:cNvCxnSpPr>
            <a:stCxn id="14" idx="3"/>
            <a:endCxn id="4" idx="3"/>
          </p:cNvCxnSpPr>
          <p:nvPr/>
        </p:nvCxnSpPr>
        <p:spPr>
          <a:xfrm flipH="1">
            <a:off x="4487325" y="1920877"/>
            <a:ext cx="295275" cy="2469466"/>
          </a:xfrm>
          <a:prstGeom prst="bentConnector3">
            <a:avLst>
              <a:gd name="adj1" fmla="val -774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连接符: 肘形 25">
            <a:extLst>
              <a:ext uri="{FF2B5EF4-FFF2-40B4-BE49-F238E27FC236}">
                <a16:creationId xmlns:a16="http://schemas.microsoft.com/office/drawing/2014/main" id="{C84E3992-6FBC-2346-699D-C8851A96E26B}"/>
              </a:ext>
            </a:extLst>
          </p:cNvPr>
          <p:cNvCxnSpPr>
            <a:stCxn id="14" idx="3"/>
            <a:endCxn id="5" idx="3"/>
          </p:cNvCxnSpPr>
          <p:nvPr/>
        </p:nvCxnSpPr>
        <p:spPr>
          <a:xfrm flipH="1">
            <a:off x="4487325" y="1920877"/>
            <a:ext cx="295275" cy="3858391"/>
          </a:xfrm>
          <a:prstGeom prst="bentConnector3">
            <a:avLst>
              <a:gd name="adj1" fmla="val -774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7">
            <a:extLst>
              <a:ext uri="{FF2B5EF4-FFF2-40B4-BE49-F238E27FC236}">
                <a16:creationId xmlns:a16="http://schemas.microsoft.com/office/drawing/2014/main" id="{EE61D72F-6A91-87D2-D839-5891D36F0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9753" y="2718842"/>
            <a:ext cx="1689100" cy="569913"/>
          </a:xfrm>
          <a:prstGeom prst="rect">
            <a:avLst/>
          </a:prstGeom>
          <a:solidFill>
            <a:schemeClr val="accent3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局长</a:t>
            </a:r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0B9E5402-4FAA-5AF4-519C-FCA3E22C3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9753" y="4105386"/>
            <a:ext cx="1689100" cy="569913"/>
          </a:xfrm>
          <a:prstGeom prst="rect">
            <a:avLst/>
          </a:prstGeom>
          <a:solidFill>
            <a:schemeClr val="tx2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税务登记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10D19E04-F155-8DC0-220C-4A6883E04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9753" y="5491930"/>
            <a:ext cx="1689100" cy="574675"/>
          </a:xfrm>
          <a:prstGeom prst="rect">
            <a:avLst/>
          </a:prstGeom>
          <a:solidFill>
            <a:schemeClr val="accent6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纳税申报</a:t>
            </a:r>
          </a:p>
        </p:txBody>
      </p:sp>
      <p:cxnSp>
        <p:nvCxnSpPr>
          <p:cNvPr id="36" name="连接符: 肘形 35">
            <a:extLst>
              <a:ext uri="{FF2B5EF4-FFF2-40B4-BE49-F238E27FC236}">
                <a16:creationId xmlns:a16="http://schemas.microsoft.com/office/drawing/2014/main" id="{E40A0C5C-6012-90BD-E2F8-BC727CD57EC6}"/>
              </a:ext>
            </a:extLst>
          </p:cNvPr>
          <p:cNvCxnSpPr>
            <a:stCxn id="17" idx="1"/>
            <a:endCxn id="32" idx="1"/>
          </p:cNvCxnSpPr>
          <p:nvPr/>
        </p:nvCxnSpPr>
        <p:spPr>
          <a:xfrm rot="10800000" flipH="1" flipV="1">
            <a:off x="7069673" y="1920877"/>
            <a:ext cx="310080" cy="1082922"/>
          </a:xfrm>
          <a:prstGeom prst="bentConnector3">
            <a:avLst>
              <a:gd name="adj1" fmla="val -7372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连接符: 肘形 37">
            <a:extLst>
              <a:ext uri="{FF2B5EF4-FFF2-40B4-BE49-F238E27FC236}">
                <a16:creationId xmlns:a16="http://schemas.microsoft.com/office/drawing/2014/main" id="{F7D00DA4-5F3F-D313-A803-DA444A349C81}"/>
              </a:ext>
            </a:extLst>
          </p:cNvPr>
          <p:cNvCxnSpPr>
            <a:stCxn id="17" idx="1"/>
            <a:endCxn id="33" idx="1"/>
          </p:cNvCxnSpPr>
          <p:nvPr/>
        </p:nvCxnSpPr>
        <p:spPr>
          <a:xfrm rot="10800000" flipH="1" flipV="1">
            <a:off x="7069673" y="1920877"/>
            <a:ext cx="310080" cy="2469466"/>
          </a:xfrm>
          <a:prstGeom prst="bentConnector3">
            <a:avLst>
              <a:gd name="adj1" fmla="val -7372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连接符: 肘形 39">
            <a:extLst>
              <a:ext uri="{FF2B5EF4-FFF2-40B4-BE49-F238E27FC236}">
                <a16:creationId xmlns:a16="http://schemas.microsoft.com/office/drawing/2014/main" id="{386EB291-9379-06C6-ECC8-D5713928FE78}"/>
              </a:ext>
            </a:extLst>
          </p:cNvPr>
          <p:cNvCxnSpPr>
            <a:stCxn id="17" idx="1"/>
            <a:endCxn id="34" idx="1"/>
          </p:cNvCxnSpPr>
          <p:nvPr/>
        </p:nvCxnSpPr>
        <p:spPr>
          <a:xfrm rot="10800000" flipH="1" flipV="1">
            <a:off x="7069673" y="1920876"/>
            <a:ext cx="310080" cy="3858391"/>
          </a:xfrm>
          <a:prstGeom prst="bentConnector3">
            <a:avLst>
              <a:gd name="adj1" fmla="val -7372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48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5" grpId="0" animBg="1"/>
      <p:bldP spid="16" grpId="0" animBg="1"/>
      <p:bldP spid="18" grpId="0" animBg="1"/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">
            <a:extLst>
              <a:ext uri="{FF2B5EF4-FFF2-40B4-BE49-F238E27FC236}">
                <a16:creationId xmlns:a16="http://schemas.microsoft.com/office/drawing/2014/main" id="{1DDD0C0E-B929-493E-0AF2-3A0479C2B2E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实训任务与能力训练节选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现代政务服务中心（部分）</a:t>
            </a:r>
            <a:endParaRPr lang="zh-CN" altLang="en-US" sz="1400" dirty="0">
              <a:sym typeface="+mn-lt"/>
            </a:endParaRPr>
          </a:p>
        </p:txBody>
      </p: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77483749-E0CA-1DCC-6E35-87E410020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20653"/>
              </p:ext>
            </p:extLst>
          </p:nvPr>
        </p:nvGraphicFramePr>
        <p:xfrm>
          <a:off x="1077238" y="4223752"/>
          <a:ext cx="4494835" cy="1738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3307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852166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925207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334155">
                  <a:extLst>
                    <a:ext uri="{9D8B030D-6E8A-4147-A177-3AD203B41FA5}">
                      <a16:colId xmlns:a16="http://schemas.microsoft.com/office/drawing/2014/main" val="2881209014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企业注册审核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数据分析能力、财会业务专业能力、危机公关能力、执行力、决策能力、统筹能力、监督能力等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商标注册审核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企业年检审核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141623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市场监督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199101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企业信息变更审核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04503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组织架构设定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企业交易行为监督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865946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企业注销审核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149331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行政处罚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696583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5597AFC8-FE58-397C-1671-2B17D8067E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683632"/>
              </p:ext>
            </p:extLst>
          </p:nvPr>
        </p:nvGraphicFramePr>
        <p:xfrm>
          <a:off x="6599971" y="4223752"/>
          <a:ext cx="4494832" cy="19599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4967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845619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905309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338937">
                  <a:extLst>
                    <a:ext uri="{9D8B030D-6E8A-4147-A177-3AD203B41FA5}">
                      <a16:colId xmlns:a16="http://schemas.microsoft.com/office/drawing/2014/main" val="1536731931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2210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税务登记审核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数据分析能力、税务业务专业能力、统筹能力、监督能力、问题解决能力、抗压能力、执行力、主观能动性、沟通能力、决策能力等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信息变更审核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审核企业报税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20925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税务检查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税款征收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16120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组织架构设定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08577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减免税审核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36511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企业注销审核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995252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行政处罚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043424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出口退税审核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878122"/>
                  </a:ext>
                </a:extLst>
              </a:tr>
            </a:tbl>
          </a:graphicData>
        </a:graphic>
      </p:graphicFrame>
      <p:grpSp>
        <p:nvGrpSpPr>
          <p:cNvPr id="12" name="组合 11">
            <a:extLst>
              <a:ext uri="{FF2B5EF4-FFF2-40B4-BE49-F238E27FC236}">
                <a16:creationId xmlns:a16="http://schemas.microsoft.com/office/drawing/2014/main" id="{A39B5BA4-17E4-A46F-F950-AAC5069FAEF2}"/>
              </a:ext>
            </a:extLst>
          </p:cNvPr>
          <p:cNvGrpSpPr/>
          <p:nvPr/>
        </p:nvGrpSpPr>
        <p:grpSpPr>
          <a:xfrm>
            <a:off x="1334372" y="1242661"/>
            <a:ext cx="9381747" cy="2617458"/>
            <a:chOff x="1334372" y="1242661"/>
            <a:chExt cx="9381747" cy="2617458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4558B07F-4BAB-80B1-A652-813B664C3636}"/>
                </a:ext>
              </a:extLst>
            </p:cNvPr>
            <p:cNvGrpSpPr/>
            <p:nvPr/>
          </p:nvGrpSpPr>
          <p:grpSpPr>
            <a:xfrm>
              <a:off x="4439056" y="1242661"/>
              <a:ext cx="3313887" cy="2302896"/>
              <a:chOff x="4439056" y="1242661"/>
              <a:chExt cx="3313887" cy="2302896"/>
            </a:xfrm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F6BEF096-CB52-BF7A-0930-7AC7C3BD9221}"/>
                  </a:ext>
                </a:extLst>
              </p:cNvPr>
              <p:cNvSpPr/>
              <p:nvPr/>
            </p:nvSpPr>
            <p:spPr>
              <a:xfrm>
                <a:off x="5240292" y="3145447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政务办公空间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id="{E47B9176-0AEE-1C59-87F4-9D091A8FF1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39056" y="1242661"/>
                <a:ext cx="3313887" cy="1862771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17BF0DFD-17BF-A1C0-9F2B-82E6EDFDFB40}"/>
                </a:ext>
              </a:extLst>
            </p:cNvPr>
            <p:cNvGrpSpPr/>
            <p:nvPr/>
          </p:nvGrpSpPr>
          <p:grpSpPr>
            <a:xfrm>
              <a:off x="1334372" y="1672321"/>
              <a:ext cx="2998437" cy="2187798"/>
              <a:chOff x="1334372" y="1672321"/>
              <a:chExt cx="2998437" cy="2187798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id="{90498A30-32FB-78C0-348D-AC6CB72BF7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4372" y="1672321"/>
                <a:ext cx="2998437" cy="1695697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CFEC9D4C-0240-9477-483F-E62FE5DF96B1}"/>
                  </a:ext>
                </a:extLst>
              </p:cNvPr>
              <p:cNvSpPr/>
              <p:nvPr/>
            </p:nvSpPr>
            <p:spPr>
              <a:xfrm>
                <a:off x="1843575" y="3460009"/>
                <a:ext cx="198002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C000"/>
                    </a:solidFill>
                    <a:effectLst>
                      <a:glow rad="88900">
                        <a:srgbClr val="073780">
                          <a:alpha val="58000"/>
                        </a:srgbClr>
                      </a:glo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经典综艺体简" panose="02010609000101010101" pitchFamily="49" charset="-122"/>
                  </a:rPr>
                  <a:t>市场监督管理局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3717A945-C3BD-F5F8-D3FE-2580A6F1AAFF}"/>
                </a:ext>
              </a:extLst>
            </p:cNvPr>
            <p:cNvGrpSpPr/>
            <p:nvPr/>
          </p:nvGrpSpPr>
          <p:grpSpPr>
            <a:xfrm>
              <a:off x="7859191" y="1763276"/>
              <a:ext cx="2856928" cy="2096843"/>
              <a:chOff x="7859191" y="1763276"/>
              <a:chExt cx="2856928" cy="2096843"/>
            </a:xfrm>
          </p:grpSpPr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id="{E6E9EF4F-6099-0BF3-D0D7-A7EA47BD08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59191" y="1763276"/>
                <a:ext cx="2856928" cy="160474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AF92D78A-2E25-A0EB-C701-7B5F4EC5BF06}"/>
                  </a:ext>
                </a:extLst>
              </p:cNvPr>
              <p:cNvSpPr/>
              <p:nvPr/>
            </p:nvSpPr>
            <p:spPr>
              <a:xfrm>
                <a:off x="8810601" y="3460009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税务局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">
            <a:extLst>
              <a:ext uri="{FF2B5EF4-FFF2-40B4-BE49-F238E27FC236}">
                <a16:creationId xmlns:a16="http://schemas.microsoft.com/office/drawing/2014/main" id="{847A0004-9407-7A65-A96C-2D27A85A48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机构组织架构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金融服务中心（商业银行）</a:t>
            </a:r>
            <a:endParaRPr lang="zh-CN" altLang="en-US" sz="1400" dirty="0">
              <a:sym typeface="+mn-lt"/>
            </a:endParaRPr>
          </a:p>
        </p:txBody>
      </p:sp>
      <p:sp>
        <p:nvSpPr>
          <p:cNvPr id="41" name="Freeform 43">
            <a:extLst>
              <a:ext uri="{FF2B5EF4-FFF2-40B4-BE49-F238E27FC236}">
                <a16:creationId xmlns:a16="http://schemas.microsoft.com/office/drawing/2014/main" id="{D3067726-05A4-7AE0-80BB-229E4FB432E1}"/>
              </a:ext>
            </a:extLst>
          </p:cNvPr>
          <p:cNvSpPr>
            <a:spLocks noEditPoints="1"/>
          </p:cNvSpPr>
          <p:nvPr/>
        </p:nvSpPr>
        <p:spPr bwMode="auto">
          <a:xfrm>
            <a:off x="4928393" y="2437341"/>
            <a:ext cx="2335213" cy="2322513"/>
          </a:xfrm>
          <a:custGeom>
            <a:avLst/>
            <a:gdLst>
              <a:gd name="T0" fmla="*/ 305 w 620"/>
              <a:gd name="T1" fmla="*/ 70 h 617"/>
              <a:gd name="T2" fmla="*/ 247 w 620"/>
              <a:gd name="T3" fmla="*/ 21 h 617"/>
              <a:gd name="T4" fmla="*/ 241 w 620"/>
              <a:gd name="T5" fmla="*/ 9 h 617"/>
              <a:gd name="T6" fmla="*/ 181 w 620"/>
              <a:gd name="T7" fmla="*/ 34 h 617"/>
              <a:gd name="T8" fmla="*/ 146 w 620"/>
              <a:gd name="T9" fmla="*/ 100 h 617"/>
              <a:gd name="T10" fmla="*/ 356 w 620"/>
              <a:gd name="T11" fmla="*/ 67 h 617"/>
              <a:gd name="T12" fmla="*/ 200 w 620"/>
              <a:gd name="T13" fmla="*/ 360 h 617"/>
              <a:gd name="T14" fmla="*/ 167 w 620"/>
              <a:gd name="T15" fmla="*/ 29 h 617"/>
              <a:gd name="T16" fmla="*/ 143 w 620"/>
              <a:gd name="T17" fmla="*/ 52 h 617"/>
              <a:gd name="T18" fmla="*/ 133 w 620"/>
              <a:gd name="T19" fmla="*/ 70 h 617"/>
              <a:gd name="T20" fmla="*/ 188 w 620"/>
              <a:gd name="T21" fmla="*/ 72 h 617"/>
              <a:gd name="T22" fmla="*/ 202 w 620"/>
              <a:gd name="T23" fmla="*/ 23 h 617"/>
              <a:gd name="T24" fmla="*/ 224 w 620"/>
              <a:gd name="T25" fmla="*/ 14 h 617"/>
              <a:gd name="T26" fmla="*/ 164 w 620"/>
              <a:gd name="T27" fmla="*/ 36 h 617"/>
              <a:gd name="T28" fmla="*/ 220 w 620"/>
              <a:gd name="T29" fmla="*/ 76 h 617"/>
              <a:gd name="T30" fmla="*/ 159 w 620"/>
              <a:gd name="T31" fmla="*/ 61 h 617"/>
              <a:gd name="T32" fmla="*/ 196 w 620"/>
              <a:gd name="T33" fmla="*/ 90 h 617"/>
              <a:gd name="T34" fmla="*/ 262 w 620"/>
              <a:gd name="T35" fmla="*/ 48 h 617"/>
              <a:gd name="T36" fmla="*/ 190 w 620"/>
              <a:gd name="T37" fmla="*/ 25 h 617"/>
              <a:gd name="T38" fmla="*/ 198 w 620"/>
              <a:gd name="T39" fmla="*/ 19 h 617"/>
              <a:gd name="T40" fmla="*/ 602 w 620"/>
              <a:gd name="T41" fmla="*/ 305 h 617"/>
              <a:gd name="T42" fmla="*/ 498 w 620"/>
              <a:gd name="T43" fmla="*/ 395 h 617"/>
              <a:gd name="T44" fmla="*/ 483 w 620"/>
              <a:gd name="T45" fmla="*/ 244 h 617"/>
              <a:gd name="T46" fmla="*/ 570 w 620"/>
              <a:gd name="T47" fmla="*/ 287 h 617"/>
              <a:gd name="T48" fmla="*/ 578 w 620"/>
              <a:gd name="T49" fmla="*/ 195 h 617"/>
              <a:gd name="T50" fmla="*/ 499 w 620"/>
              <a:gd name="T51" fmla="*/ 222 h 617"/>
              <a:gd name="T52" fmla="*/ 493 w 620"/>
              <a:gd name="T53" fmla="*/ 113 h 617"/>
              <a:gd name="T54" fmla="*/ 528 w 620"/>
              <a:gd name="T55" fmla="*/ 138 h 617"/>
              <a:gd name="T56" fmla="*/ 485 w 620"/>
              <a:gd name="T57" fmla="*/ 111 h 617"/>
              <a:gd name="T58" fmla="*/ 590 w 620"/>
              <a:gd name="T59" fmla="*/ 186 h 617"/>
              <a:gd name="T60" fmla="*/ 617 w 620"/>
              <a:gd name="T61" fmla="*/ 343 h 617"/>
              <a:gd name="T62" fmla="*/ 438 w 620"/>
              <a:gd name="T63" fmla="*/ 117 h 617"/>
              <a:gd name="T64" fmla="*/ 533 w 620"/>
              <a:gd name="T65" fmla="*/ 228 h 617"/>
              <a:gd name="T66" fmla="*/ 529 w 620"/>
              <a:gd name="T67" fmla="*/ 207 h 617"/>
              <a:gd name="T68" fmla="*/ 152 w 620"/>
              <a:gd name="T69" fmla="*/ 40 h 617"/>
              <a:gd name="T70" fmla="*/ 118 w 620"/>
              <a:gd name="T71" fmla="*/ 76 h 617"/>
              <a:gd name="T72" fmla="*/ 164 w 620"/>
              <a:gd name="T73" fmla="*/ 103 h 617"/>
              <a:gd name="T74" fmla="*/ 146 w 620"/>
              <a:gd name="T75" fmla="*/ 352 h 617"/>
              <a:gd name="T76" fmla="*/ 258 w 620"/>
              <a:gd name="T77" fmla="*/ 176 h 617"/>
              <a:gd name="T78" fmla="*/ 457 w 620"/>
              <a:gd name="T79" fmla="*/ 139 h 617"/>
              <a:gd name="T80" fmla="*/ 467 w 620"/>
              <a:gd name="T81" fmla="*/ 151 h 617"/>
              <a:gd name="T82" fmla="*/ 479 w 620"/>
              <a:gd name="T83" fmla="*/ 132 h 617"/>
              <a:gd name="T84" fmla="*/ 159 w 620"/>
              <a:gd name="T85" fmla="*/ 347 h 617"/>
              <a:gd name="T86" fmla="*/ 140 w 620"/>
              <a:gd name="T87" fmla="*/ 330 h 617"/>
              <a:gd name="T88" fmla="*/ 186 w 620"/>
              <a:gd name="T89" fmla="*/ 352 h 617"/>
              <a:gd name="T90" fmla="*/ 216 w 620"/>
              <a:gd name="T91" fmla="*/ 162 h 617"/>
              <a:gd name="T92" fmla="*/ 350 w 620"/>
              <a:gd name="T93" fmla="*/ 439 h 617"/>
              <a:gd name="T94" fmla="*/ 150 w 620"/>
              <a:gd name="T95" fmla="*/ 390 h 617"/>
              <a:gd name="T96" fmla="*/ 103 w 620"/>
              <a:gd name="T97" fmla="*/ 346 h 617"/>
              <a:gd name="T98" fmla="*/ 106 w 620"/>
              <a:gd name="T99" fmla="*/ 293 h 617"/>
              <a:gd name="T100" fmla="*/ 182 w 620"/>
              <a:gd name="T101" fmla="*/ 215 h 617"/>
              <a:gd name="T102" fmla="*/ 219 w 620"/>
              <a:gd name="T103" fmla="*/ 192 h 617"/>
              <a:gd name="T104" fmla="*/ 197 w 620"/>
              <a:gd name="T105" fmla="*/ 172 h 617"/>
              <a:gd name="T106" fmla="*/ 240 w 620"/>
              <a:gd name="T107" fmla="*/ 130 h 617"/>
              <a:gd name="T108" fmla="*/ 195 w 620"/>
              <a:gd name="T109" fmla="*/ 112 h 617"/>
              <a:gd name="T110" fmla="*/ 112 w 620"/>
              <a:gd name="T111" fmla="*/ 130 h 617"/>
              <a:gd name="T112" fmla="*/ 167 w 620"/>
              <a:gd name="T113" fmla="*/ 62 h 617"/>
              <a:gd name="T114" fmla="*/ 128 w 620"/>
              <a:gd name="T115" fmla="*/ 78 h 617"/>
              <a:gd name="T116" fmla="*/ 88 w 620"/>
              <a:gd name="T117" fmla="*/ 88 h 617"/>
              <a:gd name="T118" fmla="*/ 57 w 620"/>
              <a:gd name="T119" fmla="*/ 360 h 617"/>
              <a:gd name="T120" fmla="*/ 162 w 620"/>
              <a:gd name="T121" fmla="*/ 392 h 617"/>
              <a:gd name="T122" fmla="*/ 301 w 620"/>
              <a:gd name="T123" fmla="*/ 617 h 617"/>
              <a:gd name="T124" fmla="*/ 333 w 620"/>
              <a:gd name="T125" fmla="*/ 498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0" h="617">
                <a:moveTo>
                  <a:pt x="240" y="9"/>
                </a:moveTo>
                <a:cubicBezTo>
                  <a:pt x="240" y="9"/>
                  <a:pt x="251" y="4"/>
                  <a:pt x="265" y="3"/>
                </a:cubicBezTo>
                <a:cubicBezTo>
                  <a:pt x="265" y="3"/>
                  <a:pt x="266" y="3"/>
                  <a:pt x="266" y="3"/>
                </a:cubicBezTo>
                <a:cubicBezTo>
                  <a:pt x="266" y="3"/>
                  <a:pt x="266" y="3"/>
                  <a:pt x="266" y="3"/>
                </a:cubicBezTo>
                <a:cubicBezTo>
                  <a:pt x="267" y="3"/>
                  <a:pt x="267" y="3"/>
                  <a:pt x="267" y="3"/>
                </a:cubicBezTo>
                <a:cubicBezTo>
                  <a:pt x="267" y="3"/>
                  <a:pt x="267" y="3"/>
                  <a:pt x="267" y="3"/>
                </a:cubicBezTo>
                <a:cubicBezTo>
                  <a:pt x="267" y="3"/>
                  <a:pt x="268" y="3"/>
                  <a:pt x="268" y="3"/>
                </a:cubicBezTo>
                <a:cubicBezTo>
                  <a:pt x="268" y="3"/>
                  <a:pt x="268" y="3"/>
                  <a:pt x="269" y="3"/>
                </a:cubicBezTo>
                <a:cubicBezTo>
                  <a:pt x="269" y="2"/>
                  <a:pt x="269" y="2"/>
                  <a:pt x="269" y="2"/>
                </a:cubicBezTo>
                <a:cubicBezTo>
                  <a:pt x="269" y="2"/>
                  <a:pt x="269" y="2"/>
                  <a:pt x="269" y="2"/>
                </a:cubicBezTo>
                <a:cubicBezTo>
                  <a:pt x="269" y="2"/>
                  <a:pt x="269" y="2"/>
                  <a:pt x="269" y="2"/>
                </a:cubicBezTo>
                <a:cubicBezTo>
                  <a:pt x="268" y="2"/>
                  <a:pt x="268" y="2"/>
                  <a:pt x="268" y="2"/>
                </a:cubicBezTo>
                <a:cubicBezTo>
                  <a:pt x="268" y="2"/>
                  <a:pt x="268" y="2"/>
                  <a:pt x="268" y="2"/>
                </a:cubicBezTo>
                <a:cubicBezTo>
                  <a:pt x="268" y="2"/>
                  <a:pt x="269" y="2"/>
                  <a:pt x="269" y="2"/>
                </a:cubicBezTo>
                <a:cubicBezTo>
                  <a:pt x="269" y="2"/>
                  <a:pt x="269" y="2"/>
                  <a:pt x="269" y="2"/>
                </a:cubicBezTo>
                <a:cubicBezTo>
                  <a:pt x="269" y="2"/>
                  <a:pt x="269" y="2"/>
                  <a:pt x="269" y="2"/>
                </a:cubicBezTo>
                <a:cubicBezTo>
                  <a:pt x="269" y="2"/>
                  <a:pt x="269" y="2"/>
                  <a:pt x="269" y="2"/>
                </a:cubicBezTo>
                <a:cubicBezTo>
                  <a:pt x="272" y="2"/>
                  <a:pt x="272" y="2"/>
                  <a:pt x="278" y="1"/>
                </a:cubicBezTo>
                <a:cubicBezTo>
                  <a:pt x="278" y="1"/>
                  <a:pt x="278" y="1"/>
                  <a:pt x="278" y="1"/>
                </a:cubicBezTo>
                <a:cubicBezTo>
                  <a:pt x="278" y="1"/>
                  <a:pt x="278" y="1"/>
                  <a:pt x="284" y="0"/>
                </a:cubicBezTo>
                <a:cubicBezTo>
                  <a:pt x="287" y="0"/>
                  <a:pt x="295" y="0"/>
                  <a:pt x="298" y="0"/>
                </a:cubicBezTo>
                <a:cubicBezTo>
                  <a:pt x="299" y="1"/>
                  <a:pt x="299" y="1"/>
                  <a:pt x="300" y="1"/>
                </a:cubicBezTo>
                <a:cubicBezTo>
                  <a:pt x="300" y="1"/>
                  <a:pt x="300" y="1"/>
                  <a:pt x="301" y="1"/>
                </a:cubicBezTo>
                <a:cubicBezTo>
                  <a:pt x="301" y="1"/>
                  <a:pt x="301" y="1"/>
                  <a:pt x="302" y="1"/>
                </a:cubicBezTo>
                <a:cubicBezTo>
                  <a:pt x="302" y="2"/>
                  <a:pt x="303" y="2"/>
                  <a:pt x="303" y="2"/>
                </a:cubicBezTo>
                <a:cubicBezTo>
                  <a:pt x="303" y="2"/>
                  <a:pt x="303" y="2"/>
                  <a:pt x="304" y="2"/>
                </a:cubicBezTo>
                <a:cubicBezTo>
                  <a:pt x="304" y="2"/>
                  <a:pt x="305" y="2"/>
                  <a:pt x="305" y="2"/>
                </a:cubicBezTo>
                <a:cubicBezTo>
                  <a:pt x="305" y="2"/>
                  <a:pt x="306" y="2"/>
                  <a:pt x="306" y="2"/>
                </a:cubicBezTo>
                <a:cubicBezTo>
                  <a:pt x="306" y="2"/>
                  <a:pt x="306" y="2"/>
                  <a:pt x="306" y="2"/>
                </a:cubicBezTo>
                <a:cubicBezTo>
                  <a:pt x="306" y="2"/>
                  <a:pt x="307" y="2"/>
                  <a:pt x="307" y="1"/>
                </a:cubicBezTo>
                <a:cubicBezTo>
                  <a:pt x="308" y="1"/>
                  <a:pt x="308" y="1"/>
                  <a:pt x="308" y="1"/>
                </a:cubicBezTo>
                <a:cubicBezTo>
                  <a:pt x="308" y="1"/>
                  <a:pt x="309" y="1"/>
                  <a:pt x="309" y="1"/>
                </a:cubicBezTo>
                <a:cubicBezTo>
                  <a:pt x="309" y="1"/>
                  <a:pt x="310" y="1"/>
                  <a:pt x="310" y="1"/>
                </a:cubicBezTo>
                <a:cubicBezTo>
                  <a:pt x="310" y="1"/>
                  <a:pt x="311" y="1"/>
                  <a:pt x="312" y="1"/>
                </a:cubicBezTo>
                <a:cubicBezTo>
                  <a:pt x="312" y="1"/>
                  <a:pt x="312" y="1"/>
                  <a:pt x="312" y="1"/>
                </a:cubicBezTo>
                <a:cubicBezTo>
                  <a:pt x="312" y="1"/>
                  <a:pt x="312" y="1"/>
                  <a:pt x="313" y="1"/>
                </a:cubicBezTo>
                <a:cubicBezTo>
                  <a:pt x="313" y="1"/>
                  <a:pt x="317" y="1"/>
                  <a:pt x="319" y="2"/>
                </a:cubicBezTo>
                <a:cubicBezTo>
                  <a:pt x="318" y="2"/>
                  <a:pt x="318" y="2"/>
                  <a:pt x="318" y="2"/>
                </a:cubicBezTo>
                <a:cubicBezTo>
                  <a:pt x="318" y="2"/>
                  <a:pt x="318" y="2"/>
                  <a:pt x="318" y="3"/>
                </a:cubicBezTo>
                <a:cubicBezTo>
                  <a:pt x="318" y="3"/>
                  <a:pt x="319" y="3"/>
                  <a:pt x="319" y="3"/>
                </a:cubicBezTo>
                <a:cubicBezTo>
                  <a:pt x="321" y="10"/>
                  <a:pt x="328" y="7"/>
                  <a:pt x="331" y="10"/>
                </a:cubicBezTo>
                <a:cubicBezTo>
                  <a:pt x="331" y="10"/>
                  <a:pt x="331" y="11"/>
                  <a:pt x="330" y="11"/>
                </a:cubicBezTo>
                <a:cubicBezTo>
                  <a:pt x="330" y="11"/>
                  <a:pt x="330" y="11"/>
                  <a:pt x="330" y="11"/>
                </a:cubicBezTo>
                <a:cubicBezTo>
                  <a:pt x="331" y="13"/>
                  <a:pt x="331" y="13"/>
                  <a:pt x="343" y="20"/>
                </a:cubicBezTo>
                <a:cubicBezTo>
                  <a:pt x="347" y="22"/>
                  <a:pt x="348" y="23"/>
                  <a:pt x="346" y="24"/>
                </a:cubicBezTo>
                <a:cubicBezTo>
                  <a:pt x="345" y="26"/>
                  <a:pt x="344" y="26"/>
                  <a:pt x="345" y="28"/>
                </a:cubicBezTo>
                <a:cubicBezTo>
                  <a:pt x="346" y="30"/>
                  <a:pt x="346" y="33"/>
                  <a:pt x="348" y="34"/>
                </a:cubicBezTo>
                <a:cubicBezTo>
                  <a:pt x="350" y="37"/>
                  <a:pt x="353" y="39"/>
                  <a:pt x="355" y="41"/>
                </a:cubicBezTo>
                <a:cubicBezTo>
                  <a:pt x="356" y="43"/>
                  <a:pt x="355" y="44"/>
                  <a:pt x="355" y="44"/>
                </a:cubicBezTo>
                <a:cubicBezTo>
                  <a:pt x="353" y="46"/>
                  <a:pt x="350" y="47"/>
                  <a:pt x="347" y="48"/>
                </a:cubicBezTo>
                <a:cubicBezTo>
                  <a:pt x="341" y="51"/>
                  <a:pt x="334" y="52"/>
                  <a:pt x="328" y="55"/>
                </a:cubicBezTo>
                <a:cubicBezTo>
                  <a:pt x="326" y="56"/>
                  <a:pt x="325" y="57"/>
                  <a:pt x="325" y="60"/>
                </a:cubicBezTo>
                <a:cubicBezTo>
                  <a:pt x="325" y="63"/>
                  <a:pt x="325" y="63"/>
                  <a:pt x="311" y="67"/>
                </a:cubicBezTo>
                <a:cubicBezTo>
                  <a:pt x="306" y="68"/>
                  <a:pt x="306" y="69"/>
                  <a:pt x="305" y="70"/>
                </a:cubicBezTo>
                <a:cubicBezTo>
                  <a:pt x="304" y="72"/>
                  <a:pt x="305" y="75"/>
                  <a:pt x="305" y="77"/>
                </a:cubicBezTo>
                <a:cubicBezTo>
                  <a:pt x="305" y="77"/>
                  <a:pt x="301" y="93"/>
                  <a:pt x="300" y="96"/>
                </a:cubicBezTo>
                <a:cubicBezTo>
                  <a:pt x="299" y="96"/>
                  <a:pt x="299" y="96"/>
                  <a:pt x="299" y="96"/>
                </a:cubicBezTo>
                <a:cubicBezTo>
                  <a:pt x="299" y="96"/>
                  <a:pt x="299" y="96"/>
                  <a:pt x="299" y="96"/>
                </a:cubicBezTo>
                <a:cubicBezTo>
                  <a:pt x="299" y="96"/>
                  <a:pt x="299" y="96"/>
                  <a:pt x="299" y="96"/>
                </a:cubicBezTo>
                <a:cubicBezTo>
                  <a:pt x="299" y="96"/>
                  <a:pt x="299" y="96"/>
                  <a:pt x="299" y="96"/>
                </a:cubicBezTo>
                <a:cubicBezTo>
                  <a:pt x="299" y="96"/>
                  <a:pt x="298" y="96"/>
                  <a:pt x="298" y="96"/>
                </a:cubicBezTo>
                <a:cubicBezTo>
                  <a:pt x="298" y="96"/>
                  <a:pt x="298" y="96"/>
                  <a:pt x="298" y="96"/>
                </a:cubicBezTo>
                <a:cubicBezTo>
                  <a:pt x="298" y="97"/>
                  <a:pt x="298" y="97"/>
                  <a:pt x="297" y="97"/>
                </a:cubicBezTo>
                <a:cubicBezTo>
                  <a:pt x="297" y="97"/>
                  <a:pt x="297" y="97"/>
                  <a:pt x="297" y="97"/>
                </a:cubicBezTo>
                <a:cubicBezTo>
                  <a:pt x="297" y="97"/>
                  <a:pt x="297" y="97"/>
                  <a:pt x="297" y="97"/>
                </a:cubicBezTo>
                <a:cubicBezTo>
                  <a:pt x="297" y="97"/>
                  <a:pt x="297" y="97"/>
                  <a:pt x="296" y="97"/>
                </a:cubicBezTo>
                <a:cubicBezTo>
                  <a:pt x="296" y="97"/>
                  <a:pt x="296" y="97"/>
                  <a:pt x="296" y="97"/>
                </a:cubicBezTo>
                <a:cubicBezTo>
                  <a:pt x="296" y="97"/>
                  <a:pt x="295" y="96"/>
                  <a:pt x="295" y="96"/>
                </a:cubicBezTo>
                <a:cubicBezTo>
                  <a:pt x="295" y="96"/>
                  <a:pt x="295" y="96"/>
                  <a:pt x="295" y="96"/>
                </a:cubicBezTo>
                <a:cubicBezTo>
                  <a:pt x="294" y="96"/>
                  <a:pt x="294" y="96"/>
                  <a:pt x="294" y="96"/>
                </a:cubicBezTo>
                <a:cubicBezTo>
                  <a:pt x="293" y="96"/>
                  <a:pt x="293" y="96"/>
                  <a:pt x="293" y="96"/>
                </a:cubicBezTo>
                <a:cubicBezTo>
                  <a:pt x="293" y="96"/>
                  <a:pt x="292" y="96"/>
                  <a:pt x="292" y="96"/>
                </a:cubicBezTo>
                <a:cubicBezTo>
                  <a:pt x="292" y="96"/>
                  <a:pt x="291" y="96"/>
                  <a:pt x="291" y="96"/>
                </a:cubicBezTo>
                <a:cubicBezTo>
                  <a:pt x="291" y="96"/>
                  <a:pt x="290" y="96"/>
                  <a:pt x="290" y="96"/>
                </a:cubicBezTo>
                <a:cubicBezTo>
                  <a:pt x="290" y="96"/>
                  <a:pt x="289" y="96"/>
                  <a:pt x="289" y="96"/>
                </a:cubicBezTo>
                <a:cubicBezTo>
                  <a:pt x="289" y="95"/>
                  <a:pt x="288" y="95"/>
                  <a:pt x="288" y="95"/>
                </a:cubicBezTo>
                <a:cubicBezTo>
                  <a:pt x="287" y="95"/>
                  <a:pt x="287" y="95"/>
                  <a:pt x="286" y="95"/>
                </a:cubicBezTo>
                <a:cubicBezTo>
                  <a:pt x="286" y="95"/>
                  <a:pt x="285" y="95"/>
                  <a:pt x="285" y="95"/>
                </a:cubicBezTo>
                <a:cubicBezTo>
                  <a:pt x="284" y="95"/>
                  <a:pt x="284" y="95"/>
                  <a:pt x="283" y="95"/>
                </a:cubicBezTo>
                <a:cubicBezTo>
                  <a:pt x="282" y="94"/>
                  <a:pt x="281" y="94"/>
                  <a:pt x="280" y="94"/>
                </a:cubicBezTo>
                <a:cubicBezTo>
                  <a:pt x="273" y="91"/>
                  <a:pt x="258" y="66"/>
                  <a:pt x="258" y="65"/>
                </a:cubicBezTo>
                <a:cubicBezTo>
                  <a:pt x="257" y="63"/>
                  <a:pt x="258" y="58"/>
                  <a:pt x="259" y="57"/>
                </a:cubicBezTo>
                <a:cubicBezTo>
                  <a:pt x="261" y="54"/>
                  <a:pt x="265" y="54"/>
                  <a:pt x="267" y="52"/>
                </a:cubicBezTo>
                <a:cubicBezTo>
                  <a:pt x="267" y="52"/>
                  <a:pt x="269" y="47"/>
                  <a:pt x="264" y="45"/>
                </a:cubicBezTo>
                <a:cubicBezTo>
                  <a:pt x="264" y="45"/>
                  <a:pt x="263" y="45"/>
                  <a:pt x="263" y="45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263" y="45"/>
                  <a:pt x="262" y="45"/>
                  <a:pt x="262" y="45"/>
                </a:cubicBezTo>
                <a:cubicBezTo>
                  <a:pt x="262" y="45"/>
                  <a:pt x="261" y="45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cubicBezTo>
                  <a:pt x="260" y="45"/>
                  <a:pt x="260" y="45"/>
                  <a:pt x="260" y="46"/>
                </a:cubicBezTo>
                <a:cubicBezTo>
                  <a:pt x="259" y="46"/>
                  <a:pt x="259" y="46"/>
                  <a:pt x="258" y="46"/>
                </a:cubicBezTo>
                <a:cubicBezTo>
                  <a:pt x="258" y="46"/>
                  <a:pt x="258" y="46"/>
                  <a:pt x="258" y="47"/>
                </a:cubicBezTo>
                <a:cubicBezTo>
                  <a:pt x="257" y="47"/>
                  <a:pt x="257" y="47"/>
                  <a:pt x="257" y="47"/>
                </a:cubicBezTo>
                <a:cubicBezTo>
                  <a:pt x="256" y="46"/>
                  <a:pt x="256" y="44"/>
                  <a:pt x="256" y="42"/>
                </a:cubicBezTo>
                <a:cubicBezTo>
                  <a:pt x="255" y="41"/>
                  <a:pt x="254" y="41"/>
                  <a:pt x="254" y="40"/>
                </a:cubicBezTo>
                <a:cubicBezTo>
                  <a:pt x="254" y="40"/>
                  <a:pt x="254" y="40"/>
                  <a:pt x="255" y="38"/>
                </a:cubicBezTo>
                <a:cubicBezTo>
                  <a:pt x="258" y="32"/>
                  <a:pt x="249" y="22"/>
                  <a:pt x="249" y="22"/>
                </a:cubicBezTo>
                <a:cubicBezTo>
                  <a:pt x="249" y="22"/>
                  <a:pt x="249" y="22"/>
                  <a:pt x="249" y="22"/>
                </a:cubicBezTo>
                <a:cubicBezTo>
                  <a:pt x="248" y="22"/>
                  <a:pt x="248" y="22"/>
                  <a:pt x="248" y="22"/>
                </a:cubicBezTo>
                <a:cubicBezTo>
                  <a:pt x="248" y="22"/>
                  <a:pt x="248" y="22"/>
                  <a:pt x="248" y="22"/>
                </a:cubicBezTo>
                <a:cubicBezTo>
                  <a:pt x="248" y="22"/>
                  <a:pt x="248" y="22"/>
                  <a:pt x="248" y="22"/>
                </a:cubicBezTo>
                <a:cubicBezTo>
                  <a:pt x="248" y="22"/>
                  <a:pt x="248" y="22"/>
                  <a:pt x="248" y="22"/>
                </a:cubicBezTo>
                <a:cubicBezTo>
                  <a:pt x="248" y="22"/>
                  <a:pt x="248" y="22"/>
                  <a:pt x="248" y="22"/>
                </a:cubicBezTo>
                <a:cubicBezTo>
                  <a:pt x="248" y="22"/>
                  <a:pt x="248" y="22"/>
                  <a:pt x="248" y="22"/>
                </a:cubicBezTo>
                <a:cubicBezTo>
                  <a:pt x="248" y="22"/>
                  <a:pt x="247" y="22"/>
                  <a:pt x="247" y="22"/>
                </a:cubicBezTo>
                <a:cubicBezTo>
                  <a:pt x="247" y="22"/>
                  <a:pt x="247" y="22"/>
                  <a:pt x="247" y="21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6" y="21"/>
                  <a:pt x="245" y="21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5" y="21"/>
                  <a:pt x="245" y="21"/>
                  <a:pt x="244" y="21"/>
                </a:cubicBezTo>
                <a:cubicBezTo>
                  <a:pt x="244" y="21"/>
                  <a:pt x="244" y="21"/>
                  <a:pt x="244" y="21"/>
                </a:cubicBezTo>
                <a:cubicBezTo>
                  <a:pt x="244" y="21"/>
                  <a:pt x="243" y="21"/>
                  <a:pt x="243" y="21"/>
                </a:cubicBezTo>
                <a:cubicBezTo>
                  <a:pt x="243" y="21"/>
                  <a:pt x="243" y="21"/>
                  <a:pt x="242" y="21"/>
                </a:cubicBezTo>
                <a:cubicBezTo>
                  <a:pt x="242" y="21"/>
                  <a:pt x="242" y="21"/>
                  <a:pt x="242" y="21"/>
                </a:cubicBezTo>
                <a:cubicBezTo>
                  <a:pt x="241" y="21"/>
                  <a:pt x="241" y="21"/>
                  <a:pt x="241" y="21"/>
                </a:cubicBezTo>
                <a:cubicBezTo>
                  <a:pt x="241" y="21"/>
                  <a:pt x="240" y="21"/>
                  <a:pt x="240" y="22"/>
                </a:cubicBezTo>
                <a:cubicBezTo>
                  <a:pt x="240" y="22"/>
                  <a:pt x="239" y="22"/>
                  <a:pt x="239" y="22"/>
                </a:cubicBezTo>
                <a:cubicBezTo>
                  <a:pt x="239" y="22"/>
                  <a:pt x="238" y="22"/>
                  <a:pt x="238" y="22"/>
                </a:cubicBezTo>
                <a:cubicBezTo>
                  <a:pt x="238" y="22"/>
                  <a:pt x="237" y="22"/>
                  <a:pt x="237" y="22"/>
                </a:cubicBezTo>
                <a:cubicBezTo>
                  <a:pt x="236" y="22"/>
                  <a:pt x="236" y="22"/>
                  <a:pt x="235" y="22"/>
                </a:cubicBezTo>
                <a:cubicBezTo>
                  <a:pt x="235" y="22"/>
                  <a:pt x="235" y="22"/>
                  <a:pt x="234" y="22"/>
                </a:cubicBezTo>
                <a:cubicBezTo>
                  <a:pt x="232" y="22"/>
                  <a:pt x="230" y="22"/>
                  <a:pt x="228" y="22"/>
                </a:cubicBezTo>
                <a:cubicBezTo>
                  <a:pt x="228" y="22"/>
                  <a:pt x="228" y="22"/>
                  <a:pt x="228" y="22"/>
                </a:cubicBezTo>
                <a:cubicBezTo>
                  <a:pt x="228" y="22"/>
                  <a:pt x="228" y="22"/>
                  <a:pt x="228" y="22"/>
                </a:cubicBezTo>
                <a:cubicBezTo>
                  <a:pt x="228" y="22"/>
                  <a:pt x="227" y="22"/>
                  <a:pt x="227" y="22"/>
                </a:cubicBezTo>
                <a:cubicBezTo>
                  <a:pt x="227" y="22"/>
                  <a:pt x="227" y="22"/>
                  <a:pt x="227" y="22"/>
                </a:cubicBezTo>
                <a:cubicBezTo>
                  <a:pt x="227" y="22"/>
                  <a:pt x="227" y="22"/>
                  <a:pt x="227" y="22"/>
                </a:cubicBezTo>
                <a:cubicBezTo>
                  <a:pt x="227" y="22"/>
                  <a:pt x="227" y="22"/>
                  <a:pt x="227" y="22"/>
                </a:cubicBezTo>
                <a:cubicBezTo>
                  <a:pt x="226" y="22"/>
                  <a:pt x="226" y="22"/>
                  <a:pt x="226" y="22"/>
                </a:cubicBezTo>
                <a:cubicBezTo>
                  <a:pt x="226" y="22"/>
                  <a:pt x="226" y="22"/>
                  <a:pt x="226" y="22"/>
                </a:cubicBezTo>
                <a:cubicBezTo>
                  <a:pt x="226" y="22"/>
                  <a:pt x="226" y="22"/>
                  <a:pt x="226" y="22"/>
                </a:cubicBezTo>
                <a:cubicBezTo>
                  <a:pt x="226" y="22"/>
                  <a:pt x="225" y="22"/>
                  <a:pt x="225" y="21"/>
                </a:cubicBezTo>
                <a:cubicBezTo>
                  <a:pt x="225" y="21"/>
                  <a:pt x="225" y="21"/>
                  <a:pt x="225" y="21"/>
                </a:cubicBezTo>
                <a:cubicBezTo>
                  <a:pt x="225" y="21"/>
                  <a:pt x="225" y="21"/>
                  <a:pt x="225" y="21"/>
                </a:cubicBezTo>
                <a:cubicBezTo>
                  <a:pt x="225" y="21"/>
                  <a:pt x="225" y="21"/>
                  <a:pt x="225" y="21"/>
                </a:cubicBezTo>
                <a:cubicBezTo>
                  <a:pt x="224" y="21"/>
                  <a:pt x="224" y="21"/>
                  <a:pt x="224" y="21"/>
                </a:cubicBezTo>
                <a:cubicBezTo>
                  <a:pt x="224" y="21"/>
                  <a:pt x="224" y="21"/>
                  <a:pt x="224" y="21"/>
                </a:cubicBezTo>
                <a:cubicBezTo>
                  <a:pt x="224" y="21"/>
                  <a:pt x="224" y="21"/>
                  <a:pt x="223" y="20"/>
                </a:cubicBezTo>
                <a:cubicBezTo>
                  <a:pt x="223" y="20"/>
                  <a:pt x="223" y="20"/>
                  <a:pt x="223" y="20"/>
                </a:cubicBezTo>
                <a:cubicBezTo>
                  <a:pt x="223" y="20"/>
                  <a:pt x="223" y="20"/>
                  <a:pt x="223" y="20"/>
                </a:cubicBezTo>
                <a:cubicBezTo>
                  <a:pt x="223" y="20"/>
                  <a:pt x="223" y="20"/>
                  <a:pt x="223" y="20"/>
                </a:cubicBezTo>
                <a:cubicBezTo>
                  <a:pt x="223" y="20"/>
                  <a:pt x="223" y="20"/>
                  <a:pt x="223" y="20"/>
                </a:cubicBezTo>
                <a:cubicBezTo>
                  <a:pt x="223" y="20"/>
                  <a:pt x="223" y="19"/>
                  <a:pt x="223" y="19"/>
                </a:cubicBezTo>
                <a:cubicBezTo>
                  <a:pt x="223" y="19"/>
                  <a:pt x="223" y="19"/>
                  <a:pt x="223" y="19"/>
                </a:cubicBezTo>
                <a:cubicBezTo>
                  <a:pt x="223" y="19"/>
                  <a:pt x="223" y="19"/>
                  <a:pt x="223" y="19"/>
                </a:cubicBezTo>
                <a:cubicBezTo>
                  <a:pt x="223" y="19"/>
                  <a:pt x="223" y="19"/>
                  <a:pt x="223" y="18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223" y="17"/>
                  <a:pt x="223" y="17"/>
                  <a:pt x="223" y="17"/>
                </a:cubicBezTo>
                <a:cubicBezTo>
                  <a:pt x="224" y="16"/>
                  <a:pt x="235" y="13"/>
                  <a:pt x="235" y="13"/>
                </a:cubicBezTo>
                <a:cubicBezTo>
                  <a:pt x="237" y="12"/>
                  <a:pt x="241" y="11"/>
                  <a:pt x="243" y="9"/>
                </a:cubicBezTo>
                <a:cubicBezTo>
                  <a:pt x="243" y="9"/>
                  <a:pt x="243" y="9"/>
                  <a:pt x="242" y="9"/>
                </a:cubicBezTo>
                <a:cubicBezTo>
                  <a:pt x="242" y="9"/>
                  <a:pt x="242" y="9"/>
                  <a:pt x="242" y="9"/>
                </a:cubicBezTo>
                <a:cubicBezTo>
                  <a:pt x="242" y="9"/>
                  <a:pt x="242" y="9"/>
                  <a:pt x="242" y="9"/>
                </a:cubicBezTo>
                <a:cubicBezTo>
                  <a:pt x="241" y="9"/>
                  <a:pt x="241" y="9"/>
                  <a:pt x="241" y="9"/>
                </a:cubicBezTo>
                <a:cubicBezTo>
                  <a:pt x="241" y="9"/>
                  <a:pt x="241" y="9"/>
                  <a:pt x="241" y="9"/>
                </a:cubicBezTo>
                <a:cubicBezTo>
                  <a:pt x="241" y="9"/>
                  <a:pt x="241" y="9"/>
                  <a:pt x="241" y="9"/>
                </a:cubicBezTo>
                <a:cubicBezTo>
                  <a:pt x="241" y="9"/>
                  <a:pt x="241" y="9"/>
                  <a:pt x="241" y="9"/>
                </a:cubicBezTo>
                <a:cubicBezTo>
                  <a:pt x="241" y="9"/>
                  <a:pt x="240" y="9"/>
                  <a:pt x="240" y="9"/>
                </a:cubicBezTo>
                <a:close/>
                <a:moveTo>
                  <a:pt x="189" y="43"/>
                </a:moveTo>
                <a:cubicBezTo>
                  <a:pt x="190" y="43"/>
                  <a:pt x="190" y="43"/>
                  <a:pt x="190" y="43"/>
                </a:cubicBezTo>
                <a:cubicBezTo>
                  <a:pt x="190" y="43"/>
                  <a:pt x="190" y="43"/>
                  <a:pt x="190" y="43"/>
                </a:cubicBezTo>
                <a:cubicBezTo>
                  <a:pt x="190" y="43"/>
                  <a:pt x="191" y="43"/>
                  <a:pt x="191" y="43"/>
                </a:cubicBezTo>
                <a:cubicBezTo>
                  <a:pt x="191" y="43"/>
                  <a:pt x="191" y="43"/>
                  <a:pt x="191" y="43"/>
                </a:cubicBezTo>
                <a:cubicBezTo>
                  <a:pt x="191" y="43"/>
                  <a:pt x="192" y="43"/>
                  <a:pt x="192" y="43"/>
                </a:cubicBezTo>
                <a:cubicBezTo>
                  <a:pt x="192" y="43"/>
                  <a:pt x="192" y="43"/>
                  <a:pt x="193" y="43"/>
                </a:cubicBezTo>
                <a:cubicBezTo>
                  <a:pt x="193" y="43"/>
                  <a:pt x="193" y="43"/>
                  <a:pt x="194" y="43"/>
                </a:cubicBezTo>
                <a:cubicBezTo>
                  <a:pt x="194" y="43"/>
                  <a:pt x="194" y="43"/>
                  <a:pt x="194" y="43"/>
                </a:cubicBezTo>
                <a:cubicBezTo>
                  <a:pt x="194" y="43"/>
                  <a:pt x="195" y="43"/>
                  <a:pt x="195" y="42"/>
                </a:cubicBezTo>
                <a:cubicBezTo>
                  <a:pt x="195" y="42"/>
                  <a:pt x="195" y="42"/>
                  <a:pt x="196" y="42"/>
                </a:cubicBezTo>
                <a:cubicBezTo>
                  <a:pt x="196" y="42"/>
                  <a:pt x="196" y="42"/>
                  <a:pt x="196" y="42"/>
                </a:cubicBezTo>
                <a:cubicBezTo>
                  <a:pt x="196" y="42"/>
                  <a:pt x="197" y="42"/>
                  <a:pt x="197" y="42"/>
                </a:cubicBezTo>
                <a:cubicBezTo>
                  <a:pt x="197" y="42"/>
                  <a:pt x="197" y="42"/>
                  <a:pt x="197" y="42"/>
                </a:cubicBezTo>
                <a:cubicBezTo>
                  <a:pt x="197" y="42"/>
                  <a:pt x="197" y="42"/>
                  <a:pt x="197" y="42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98" y="41"/>
                  <a:pt x="198" y="41"/>
                  <a:pt x="197" y="41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196" y="41"/>
                  <a:pt x="196" y="41"/>
                  <a:pt x="196" y="41"/>
                </a:cubicBezTo>
                <a:cubicBezTo>
                  <a:pt x="196" y="41"/>
                  <a:pt x="196" y="41"/>
                  <a:pt x="196" y="41"/>
                </a:cubicBezTo>
                <a:cubicBezTo>
                  <a:pt x="196" y="40"/>
                  <a:pt x="195" y="40"/>
                  <a:pt x="195" y="40"/>
                </a:cubicBezTo>
                <a:cubicBezTo>
                  <a:pt x="195" y="40"/>
                  <a:pt x="195" y="40"/>
                  <a:pt x="195" y="40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3" y="40"/>
                  <a:pt x="193" y="40"/>
                  <a:pt x="192" y="40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2" y="40"/>
                  <a:pt x="192" y="40"/>
                  <a:pt x="191" y="40"/>
                </a:cubicBezTo>
                <a:cubicBezTo>
                  <a:pt x="191" y="40"/>
                  <a:pt x="191" y="40"/>
                  <a:pt x="191" y="40"/>
                </a:cubicBezTo>
                <a:cubicBezTo>
                  <a:pt x="191" y="40"/>
                  <a:pt x="190" y="40"/>
                  <a:pt x="190" y="40"/>
                </a:cubicBezTo>
                <a:cubicBezTo>
                  <a:pt x="187" y="40"/>
                  <a:pt x="188" y="42"/>
                  <a:pt x="188" y="43"/>
                </a:cubicBezTo>
                <a:cubicBezTo>
                  <a:pt x="189" y="43"/>
                  <a:pt x="189" y="43"/>
                  <a:pt x="189" y="43"/>
                </a:cubicBezTo>
                <a:close/>
                <a:moveTo>
                  <a:pt x="171" y="40"/>
                </a:moveTo>
                <a:cubicBezTo>
                  <a:pt x="171" y="40"/>
                  <a:pt x="171" y="40"/>
                  <a:pt x="171" y="40"/>
                </a:cubicBezTo>
                <a:cubicBezTo>
                  <a:pt x="171" y="40"/>
                  <a:pt x="171" y="40"/>
                  <a:pt x="171" y="40"/>
                </a:cubicBezTo>
                <a:cubicBezTo>
                  <a:pt x="172" y="40"/>
                  <a:pt x="194" y="38"/>
                  <a:pt x="200" y="32"/>
                </a:cubicBezTo>
                <a:cubicBezTo>
                  <a:pt x="202" y="30"/>
                  <a:pt x="198" y="30"/>
                  <a:pt x="198" y="30"/>
                </a:cubicBezTo>
                <a:cubicBezTo>
                  <a:pt x="198" y="30"/>
                  <a:pt x="198" y="30"/>
                  <a:pt x="197" y="30"/>
                </a:cubicBezTo>
                <a:cubicBezTo>
                  <a:pt x="197" y="30"/>
                  <a:pt x="197" y="30"/>
                  <a:pt x="197" y="30"/>
                </a:cubicBezTo>
                <a:cubicBezTo>
                  <a:pt x="197" y="30"/>
                  <a:pt x="197" y="30"/>
                  <a:pt x="196" y="30"/>
                </a:cubicBezTo>
                <a:cubicBezTo>
                  <a:pt x="196" y="30"/>
                  <a:pt x="196" y="30"/>
                  <a:pt x="196" y="30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94" y="30"/>
                  <a:pt x="194" y="31"/>
                  <a:pt x="194" y="31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92" y="31"/>
                  <a:pt x="192" y="31"/>
                  <a:pt x="192" y="31"/>
                </a:cubicBezTo>
                <a:cubicBezTo>
                  <a:pt x="189" y="32"/>
                  <a:pt x="185" y="34"/>
                  <a:pt x="183" y="34"/>
                </a:cubicBezTo>
                <a:cubicBezTo>
                  <a:pt x="183" y="34"/>
                  <a:pt x="183" y="34"/>
                  <a:pt x="182" y="34"/>
                </a:cubicBezTo>
                <a:cubicBezTo>
                  <a:pt x="182" y="34"/>
                  <a:pt x="182" y="34"/>
                  <a:pt x="182" y="34"/>
                </a:cubicBezTo>
                <a:cubicBezTo>
                  <a:pt x="182" y="34"/>
                  <a:pt x="182" y="34"/>
                  <a:pt x="181" y="34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181" y="33"/>
                  <a:pt x="180" y="33"/>
                  <a:pt x="180" y="33"/>
                </a:cubicBezTo>
                <a:cubicBezTo>
                  <a:pt x="180" y="33"/>
                  <a:pt x="180" y="33"/>
                  <a:pt x="180" y="33"/>
                </a:cubicBezTo>
                <a:cubicBezTo>
                  <a:pt x="180" y="33"/>
                  <a:pt x="180" y="33"/>
                  <a:pt x="180" y="33"/>
                </a:cubicBezTo>
                <a:cubicBezTo>
                  <a:pt x="181" y="32"/>
                  <a:pt x="181" y="32"/>
                  <a:pt x="182" y="32"/>
                </a:cubicBezTo>
                <a:cubicBezTo>
                  <a:pt x="185" y="31"/>
                  <a:pt x="183" y="30"/>
                  <a:pt x="183" y="3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83" y="30"/>
                  <a:pt x="182" y="30"/>
                  <a:pt x="182" y="30"/>
                </a:cubicBezTo>
                <a:cubicBezTo>
                  <a:pt x="181" y="30"/>
                  <a:pt x="181" y="31"/>
                  <a:pt x="180" y="31"/>
                </a:cubicBezTo>
                <a:cubicBezTo>
                  <a:pt x="180" y="31"/>
                  <a:pt x="179" y="31"/>
                  <a:pt x="179" y="31"/>
                </a:cubicBezTo>
                <a:cubicBezTo>
                  <a:pt x="178" y="31"/>
                  <a:pt x="178" y="30"/>
                  <a:pt x="178" y="30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77" y="31"/>
                  <a:pt x="176" y="31"/>
                  <a:pt x="175" y="31"/>
                </a:cubicBezTo>
                <a:cubicBezTo>
                  <a:pt x="175" y="31"/>
                  <a:pt x="173" y="33"/>
                  <a:pt x="173" y="33"/>
                </a:cubicBezTo>
                <a:cubicBezTo>
                  <a:pt x="173" y="33"/>
                  <a:pt x="173" y="33"/>
                  <a:pt x="174" y="33"/>
                </a:cubicBezTo>
                <a:cubicBezTo>
                  <a:pt x="174" y="33"/>
                  <a:pt x="175" y="33"/>
                  <a:pt x="175" y="33"/>
                </a:cubicBezTo>
                <a:cubicBezTo>
                  <a:pt x="175" y="33"/>
                  <a:pt x="175" y="33"/>
                  <a:pt x="175" y="33"/>
                </a:cubicBezTo>
                <a:cubicBezTo>
                  <a:pt x="175" y="33"/>
                  <a:pt x="176" y="33"/>
                  <a:pt x="176" y="33"/>
                </a:cubicBezTo>
                <a:cubicBezTo>
                  <a:pt x="176" y="33"/>
                  <a:pt x="176" y="32"/>
                  <a:pt x="176" y="32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32"/>
                  <a:pt x="177" y="32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7" y="33"/>
                  <a:pt x="176" y="35"/>
                  <a:pt x="176" y="35"/>
                </a:cubicBezTo>
                <a:cubicBezTo>
                  <a:pt x="174" y="36"/>
                  <a:pt x="173" y="37"/>
                  <a:pt x="172" y="38"/>
                </a:cubicBezTo>
                <a:cubicBezTo>
                  <a:pt x="172" y="38"/>
                  <a:pt x="171" y="39"/>
                  <a:pt x="171" y="39"/>
                </a:cubicBezTo>
                <a:cubicBezTo>
                  <a:pt x="171" y="39"/>
                  <a:pt x="171" y="39"/>
                  <a:pt x="171" y="39"/>
                </a:cubicBezTo>
                <a:cubicBezTo>
                  <a:pt x="171" y="39"/>
                  <a:pt x="171" y="39"/>
                  <a:pt x="171" y="40"/>
                </a:cubicBezTo>
                <a:cubicBezTo>
                  <a:pt x="171" y="40"/>
                  <a:pt x="171" y="40"/>
                  <a:pt x="171" y="40"/>
                </a:cubicBezTo>
                <a:cubicBezTo>
                  <a:pt x="171" y="40"/>
                  <a:pt x="171" y="40"/>
                  <a:pt x="171" y="40"/>
                </a:cubicBezTo>
                <a:cubicBezTo>
                  <a:pt x="171" y="40"/>
                  <a:pt x="171" y="40"/>
                  <a:pt x="171" y="40"/>
                </a:cubicBezTo>
                <a:close/>
                <a:moveTo>
                  <a:pt x="160" y="95"/>
                </a:moveTo>
                <a:cubicBezTo>
                  <a:pt x="160" y="95"/>
                  <a:pt x="160" y="95"/>
                  <a:pt x="160" y="95"/>
                </a:cubicBezTo>
                <a:cubicBezTo>
                  <a:pt x="160" y="95"/>
                  <a:pt x="160" y="95"/>
                  <a:pt x="160" y="95"/>
                </a:cubicBezTo>
                <a:cubicBezTo>
                  <a:pt x="161" y="95"/>
                  <a:pt x="161" y="95"/>
                  <a:pt x="162" y="95"/>
                </a:cubicBezTo>
                <a:cubicBezTo>
                  <a:pt x="162" y="95"/>
                  <a:pt x="162" y="94"/>
                  <a:pt x="162" y="94"/>
                </a:cubicBezTo>
                <a:cubicBezTo>
                  <a:pt x="163" y="94"/>
                  <a:pt x="162" y="93"/>
                  <a:pt x="162" y="92"/>
                </a:cubicBezTo>
                <a:cubicBezTo>
                  <a:pt x="161" y="92"/>
                  <a:pt x="161" y="92"/>
                  <a:pt x="160" y="91"/>
                </a:cubicBezTo>
                <a:cubicBezTo>
                  <a:pt x="159" y="90"/>
                  <a:pt x="159" y="89"/>
                  <a:pt x="158" y="88"/>
                </a:cubicBezTo>
                <a:cubicBezTo>
                  <a:pt x="158" y="88"/>
                  <a:pt x="158" y="88"/>
                  <a:pt x="157" y="88"/>
                </a:cubicBezTo>
                <a:cubicBezTo>
                  <a:pt x="156" y="87"/>
                  <a:pt x="155" y="87"/>
                  <a:pt x="154" y="87"/>
                </a:cubicBezTo>
                <a:cubicBezTo>
                  <a:pt x="153" y="86"/>
                  <a:pt x="153" y="85"/>
                  <a:pt x="153" y="85"/>
                </a:cubicBezTo>
                <a:cubicBezTo>
                  <a:pt x="153" y="85"/>
                  <a:pt x="153" y="85"/>
                  <a:pt x="153" y="85"/>
                </a:cubicBezTo>
                <a:cubicBezTo>
                  <a:pt x="153" y="85"/>
                  <a:pt x="152" y="85"/>
                  <a:pt x="152" y="85"/>
                </a:cubicBezTo>
                <a:cubicBezTo>
                  <a:pt x="152" y="85"/>
                  <a:pt x="148" y="90"/>
                  <a:pt x="148" y="90"/>
                </a:cubicBezTo>
                <a:cubicBezTo>
                  <a:pt x="148" y="91"/>
                  <a:pt x="147" y="91"/>
                  <a:pt x="147" y="92"/>
                </a:cubicBezTo>
                <a:cubicBezTo>
                  <a:pt x="144" y="97"/>
                  <a:pt x="144" y="97"/>
                  <a:pt x="144" y="97"/>
                </a:cubicBezTo>
                <a:cubicBezTo>
                  <a:pt x="146" y="98"/>
                  <a:pt x="146" y="98"/>
                  <a:pt x="146" y="99"/>
                </a:cubicBezTo>
                <a:cubicBezTo>
                  <a:pt x="146" y="99"/>
                  <a:pt x="146" y="99"/>
                  <a:pt x="146" y="99"/>
                </a:cubicBezTo>
                <a:cubicBezTo>
                  <a:pt x="146" y="99"/>
                  <a:pt x="146" y="99"/>
                  <a:pt x="146" y="99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7" y="99"/>
                  <a:pt x="148" y="98"/>
                </a:cubicBezTo>
                <a:cubicBezTo>
                  <a:pt x="150" y="97"/>
                  <a:pt x="152" y="95"/>
                  <a:pt x="156" y="95"/>
                </a:cubicBezTo>
                <a:cubicBezTo>
                  <a:pt x="156" y="94"/>
                  <a:pt x="156" y="95"/>
                  <a:pt x="157" y="95"/>
                </a:cubicBezTo>
                <a:cubicBezTo>
                  <a:pt x="157" y="95"/>
                  <a:pt x="158" y="95"/>
                  <a:pt x="158" y="95"/>
                </a:cubicBezTo>
                <a:cubicBezTo>
                  <a:pt x="159" y="95"/>
                  <a:pt x="160" y="95"/>
                  <a:pt x="160" y="95"/>
                </a:cubicBezTo>
                <a:close/>
                <a:moveTo>
                  <a:pt x="398" y="65"/>
                </a:moveTo>
                <a:cubicBezTo>
                  <a:pt x="398" y="65"/>
                  <a:pt x="398" y="65"/>
                  <a:pt x="398" y="65"/>
                </a:cubicBezTo>
                <a:cubicBezTo>
                  <a:pt x="398" y="65"/>
                  <a:pt x="398" y="65"/>
                  <a:pt x="398" y="65"/>
                </a:cubicBezTo>
                <a:cubicBezTo>
                  <a:pt x="398" y="65"/>
                  <a:pt x="398" y="65"/>
                  <a:pt x="398" y="65"/>
                </a:cubicBezTo>
                <a:cubicBezTo>
                  <a:pt x="398" y="64"/>
                  <a:pt x="397" y="63"/>
                  <a:pt x="396" y="62"/>
                </a:cubicBezTo>
                <a:cubicBezTo>
                  <a:pt x="395" y="62"/>
                  <a:pt x="395" y="62"/>
                  <a:pt x="395" y="62"/>
                </a:cubicBezTo>
                <a:cubicBezTo>
                  <a:pt x="393" y="62"/>
                  <a:pt x="391" y="62"/>
                  <a:pt x="389" y="61"/>
                </a:cubicBezTo>
                <a:cubicBezTo>
                  <a:pt x="389" y="61"/>
                  <a:pt x="388" y="61"/>
                  <a:pt x="388" y="61"/>
                </a:cubicBezTo>
                <a:cubicBezTo>
                  <a:pt x="388" y="61"/>
                  <a:pt x="388" y="60"/>
                  <a:pt x="387" y="60"/>
                </a:cubicBezTo>
                <a:cubicBezTo>
                  <a:pt x="387" y="60"/>
                  <a:pt x="387" y="60"/>
                  <a:pt x="387" y="60"/>
                </a:cubicBezTo>
                <a:cubicBezTo>
                  <a:pt x="387" y="60"/>
                  <a:pt x="387" y="60"/>
                  <a:pt x="386" y="60"/>
                </a:cubicBezTo>
                <a:cubicBezTo>
                  <a:pt x="386" y="60"/>
                  <a:pt x="386" y="60"/>
                  <a:pt x="386" y="60"/>
                </a:cubicBezTo>
                <a:cubicBezTo>
                  <a:pt x="386" y="60"/>
                  <a:pt x="386" y="60"/>
                  <a:pt x="385" y="60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3" y="60"/>
                  <a:pt x="382" y="61"/>
                  <a:pt x="380" y="61"/>
                </a:cubicBezTo>
                <a:cubicBezTo>
                  <a:pt x="378" y="62"/>
                  <a:pt x="376" y="62"/>
                  <a:pt x="375" y="62"/>
                </a:cubicBezTo>
                <a:cubicBezTo>
                  <a:pt x="373" y="62"/>
                  <a:pt x="374" y="64"/>
                  <a:pt x="373" y="64"/>
                </a:cubicBezTo>
                <a:cubicBezTo>
                  <a:pt x="373" y="64"/>
                  <a:pt x="373" y="65"/>
                  <a:pt x="373" y="65"/>
                </a:cubicBezTo>
                <a:cubicBezTo>
                  <a:pt x="372" y="65"/>
                  <a:pt x="372" y="64"/>
                  <a:pt x="372" y="64"/>
                </a:cubicBezTo>
                <a:cubicBezTo>
                  <a:pt x="372" y="64"/>
                  <a:pt x="371" y="64"/>
                  <a:pt x="371" y="64"/>
                </a:cubicBezTo>
                <a:cubicBezTo>
                  <a:pt x="371" y="64"/>
                  <a:pt x="371" y="64"/>
                  <a:pt x="371" y="64"/>
                </a:cubicBezTo>
                <a:cubicBezTo>
                  <a:pt x="371" y="64"/>
                  <a:pt x="371" y="64"/>
                  <a:pt x="371" y="64"/>
                </a:cubicBezTo>
                <a:cubicBezTo>
                  <a:pt x="370" y="65"/>
                  <a:pt x="370" y="65"/>
                  <a:pt x="370" y="65"/>
                </a:cubicBezTo>
                <a:cubicBezTo>
                  <a:pt x="370" y="66"/>
                  <a:pt x="371" y="68"/>
                  <a:pt x="369" y="69"/>
                </a:cubicBezTo>
                <a:cubicBezTo>
                  <a:pt x="369" y="69"/>
                  <a:pt x="365" y="66"/>
                  <a:pt x="364" y="65"/>
                </a:cubicBezTo>
                <a:cubicBezTo>
                  <a:pt x="364" y="64"/>
                  <a:pt x="364" y="64"/>
                  <a:pt x="364" y="64"/>
                </a:cubicBezTo>
                <a:cubicBezTo>
                  <a:pt x="363" y="64"/>
                  <a:pt x="363" y="64"/>
                  <a:pt x="363" y="64"/>
                </a:cubicBezTo>
                <a:cubicBezTo>
                  <a:pt x="363" y="63"/>
                  <a:pt x="363" y="63"/>
                  <a:pt x="363" y="63"/>
                </a:cubicBezTo>
                <a:cubicBezTo>
                  <a:pt x="362" y="63"/>
                  <a:pt x="362" y="63"/>
                  <a:pt x="362" y="63"/>
                </a:cubicBezTo>
                <a:cubicBezTo>
                  <a:pt x="362" y="63"/>
                  <a:pt x="362" y="62"/>
                  <a:pt x="361" y="62"/>
                </a:cubicBezTo>
                <a:cubicBezTo>
                  <a:pt x="361" y="62"/>
                  <a:pt x="361" y="62"/>
                  <a:pt x="361" y="62"/>
                </a:cubicBezTo>
                <a:cubicBezTo>
                  <a:pt x="361" y="62"/>
                  <a:pt x="360" y="62"/>
                  <a:pt x="360" y="62"/>
                </a:cubicBezTo>
                <a:cubicBezTo>
                  <a:pt x="360" y="62"/>
                  <a:pt x="359" y="62"/>
                  <a:pt x="359" y="61"/>
                </a:cubicBezTo>
                <a:cubicBezTo>
                  <a:pt x="359" y="61"/>
                  <a:pt x="359" y="61"/>
                  <a:pt x="358" y="61"/>
                </a:cubicBezTo>
                <a:cubicBezTo>
                  <a:pt x="358" y="61"/>
                  <a:pt x="358" y="61"/>
                  <a:pt x="358" y="61"/>
                </a:cubicBezTo>
                <a:cubicBezTo>
                  <a:pt x="358" y="61"/>
                  <a:pt x="357" y="61"/>
                  <a:pt x="357" y="61"/>
                </a:cubicBezTo>
                <a:cubicBezTo>
                  <a:pt x="357" y="61"/>
                  <a:pt x="357" y="61"/>
                  <a:pt x="357" y="61"/>
                </a:cubicBezTo>
                <a:cubicBezTo>
                  <a:pt x="357" y="61"/>
                  <a:pt x="357" y="61"/>
                  <a:pt x="357" y="61"/>
                </a:cubicBezTo>
                <a:cubicBezTo>
                  <a:pt x="356" y="61"/>
                  <a:pt x="356" y="61"/>
                  <a:pt x="356" y="61"/>
                </a:cubicBezTo>
                <a:cubicBezTo>
                  <a:pt x="356" y="61"/>
                  <a:pt x="356" y="61"/>
                  <a:pt x="356" y="61"/>
                </a:cubicBezTo>
                <a:cubicBezTo>
                  <a:pt x="355" y="61"/>
                  <a:pt x="355" y="61"/>
                  <a:pt x="355" y="62"/>
                </a:cubicBezTo>
                <a:cubicBezTo>
                  <a:pt x="355" y="63"/>
                  <a:pt x="357" y="63"/>
                  <a:pt x="358" y="64"/>
                </a:cubicBezTo>
                <a:cubicBezTo>
                  <a:pt x="357" y="66"/>
                  <a:pt x="355" y="65"/>
                  <a:pt x="354" y="67"/>
                </a:cubicBezTo>
                <a:cubicBezTo>
                  <a:pt x="354" y="67"/>
                  <a:pt x="354" y="67"/>
                  <a:pt x="354" y="67"/>
                </a:cubicBezTo>
                <a:cubicBezTo>
                  <a:pt x="354" y="67"/>
                  <a:pt x="355" y="67"/>
                  <a:pt x="355" y="67"/>
                </a:cubicBezTo>
                <a:cubicBezTo>
                  <a:pt x="355" y="67"/>
                  <a:pt x="355" y="67"/>
                  <a:pt x="355" y="67"/>
                </a:cubicBezTo>
                <a:cubicBezTo>
                  <a:pt x="355" y="67"/>
                  <a:pt x="355" y="67"/>
                  <a:pt x="355" y="67"/>
                </a:cubicBezTo>
                <a:cubicBezTo>
                  <a:pt x="355" y="67"/>
                  <a:pt x="356" y="67"/>
                  <a:pt x="356" y="67"/>
                </a:cubicBezTo>
                <a:cubicBezTo>
                  <a:pt x="356" y="67"/>
                  <a:pt x="356" y="67"/>
                  <a:pt x="356" y="67"/>
                </a:cubicBezTo>
                <a:cubicBezTo>
                  <a:pt x="357" y="67"/>
                  <a:pt x="357" y="67"/>
                  <a:pt x="357" y="67"/>
                </a:cubicBezTo>
                <a:cubicBezTo>
                  <a:pt x="358" y="67"/>
                  <a:pt x="358" y="67"/>
                  <a:pt x="358" y="67"/>
                </a:cubicBezTo>
                <a:cubicBezTo>
                  <a:pt x="358" y="67"/>
                  <a:pt x="358" y="67"/>
                  <a:pt x="359" y="67"/>
                </a:cubicBezTo>
                <a:cubicBezTo>
                  <a:pt x="359" y="67"/>
                  <a:pt x="359" y="67"/>
                  <a:pt x="359" y="67"/>
                </a:cubicBezTo>
                <a:cubicBezTo>
                  <a:pt x="359" y="67"/>
                  <a:pt x="360" y="67"/>
                  <a:pt x="360" y="67"/>
                </a:cubicBezTo>
                <a:cubicBezTo>
                  <a:pt x="360" y="67"/>
                  <a:pt x="360" y="67"/>
                  <a:pt x="360" y="67"/>
                </a:cubicBezTo>
                <a:cubicBezTo>
                  <a:pt x="361" y="67"/>
                  <a:pt x="361" y="67"/>
                  <a:pt x="361" y="68"/>
                </a:cubicBezTo>
                <a:cubicBezTo>
                  <a:pt x="361" y="68"/>
                  <a:pt x="361" y="68"/>
                  <a:pt x="361" y="68"/>
                </a:cubicBezTo>
                <a:cubicBezTo>
                  <a:pt x="362" y="68"/>
                  <a:pt x="362" y="68"/>
                  <a:pt x="362" y="68"/>
                </a:cubicBezTo>
                <a:cubicBezTo>
                  <a:pt x="362" y="68"/>
                  <a:pt x="362" y="68"/>
                  <a:pt x="362" y="68"/>
                </a:cubicBezTo>
                <a:cubicBezTo>
                  <a:pt x="363" y="69"/>
                  <a:pt x="363" y="69"/>
                  <a:pt x="363" y="69"/>
                </a:cubicBezTo>
                <a:cubicBezTo>
                  <a:pt x="363" y="69"/>
                  <a:pt x="363" y="69"/>
                  <a:pt x="363" y="69"/>
                </a:cubicBezTo>
                <a:cubicBezTo>
                  <a:pt x="363" y="69"/>
                  <a:pt x="363" y="69"/>
                  <a:pt x="363" y="70"/>
                </a:cubicBezTo>
                <a:cubicBezTo>
                  <a:pt x="363" y="70"/>
                  <a:pt x="363" y="70"/>
                  <a:pt x="363" y="70"/>
                </a:cubicBezTo>
                <a:cubicBezTo>
                  <a:pt x="363" y="70"/>
                  <a:pt x="363" y="70"/>
                  <a:pt x="363" y="70"/>
                </a:cubicBezTo>
                <a:cubicBezTo>
                  <a:pt x="363" y="71"/>
                  <a:pt x="363" y="71"/>
                  <a:pt x="362" y="71"/>
                </a:cubicBezTo>
                <a:cubicBezTo>
                  <a:pt x="362" y="72"/>
                  <a:pt x="363" y="72"/>
                  <a:pt x="363" y="72"/>
                </a:cubicBezTo>
                <a:cubicBezTo>
                  <a:pt x="363" y="72"/>
                  <a:pt x="363" y="72"/>
                  <a:pt x="363" y="72"/>
                </a:cubicBezTo>
                <a:cubicBezTo>
                  <a:pt x="363" y="72"/>
                  <a:pt x="364" y="72"/>
                  <a:pt x="364" y="72"/>
                </a:cubicBezTo>
                <a:cubicBezTo>
                  <a:pt x="364" y="72"/>
                  <a:pt x="364" y="72"/>
                  <a:pt x="364" y="72"/>
                </a:cubicBezTo>
                <a:cubicBezTo>
                  <a:pt x="364" y="72"/>
                  <a:pt x="364" y="72"/>
                  <a:pt x="364" y="72"/>
                </a:cubicBezTo>
                <a:cubicBezTo>
                  <a:pt x="365" y="72"/>
                  <a:pt x="365" y="72"/>
                  <a:pt x="365" y="72"/>
                </a:cubicBezTo>
                <a:cubicBezTo>
                  <a:pt x="366" y="72"/>
                  <a:pt x="366" y="72"/>
                  <a:pt x="366" y="72"/>
                </a:cubicBezTo>
                <a:cubicBezTo>
                  <a:pt x="366" y="72"/>
                  <a:pt x="367" y="72"/>
                  <a:pt x="367" y="72"/>
                </a:cubicBezTo>
                <a:cubicBezTo>
                  <a:pt x="367" y="72"/>
                  <a:pt x="367" y="72"/>
                  <a:pt x="367" y="72"/>
                </a:cubicBezTo>
                <a:cubicBezTo>
                  <a:pt x="369" y="73"/>
                  <a:pt x="369" y="73"/>
                  <a:pt x="369" y="75"/>
                </a:cubicBezTo>
                <a:cubicBezTo>
                  <a:pt x="369" y="75"/>
                  <a:pt x="369" y="75"/>
                  <a:pt x="369" y="75"/>
                </a:cubicBezTo>
                <a:cubicBezTo>
                  <a:pt x="369" y="75"/>
                  <a:pt x="369" y="75"/>
                  <a:pt x="369" y="75"/>
                </a:cubicBezTo>
                <a:cubicBezTo>
                  <a:pt x="369" y="75"/>
                  <a:pt x="369" y="75"/>
                  <a:pt x="369" y="75"/>
                </a:cubicBezTo>
                <a:cubicBezTo>
                  <a:pt x="369" y="75"/>
                  <a:pt x="369" y="75"/>
                  <a:pt x="370" y="75"/>
                </a:cubicBezTo>
                <a:cubicBezTo>
                  <a:pt x="370" y="75"/>
                  <a:pt x="370" y="75"/>
                  <a:pt x="370" y="75"/>
                </a:cubicBezTo>
                <a:cubicBezTo>
                  <a:pt x="370" y="75"/>
                  <a:pt x="370" y="75"/>
                  <a:pt x="370" y="75"/>
                </a:cubicBezTo>
                <a:cubicBezTo>
                  <a:pt x="370" y="75"/>
                  <a:pt x="370" y="75"/>
                  <a:pt x="370" y="75"/>
                </a:cubicBezTo>
                <a:cubicBezTo>
                  <a:pt x="370" y="75"/>
                  <a:pt x="370" y="75"/>
                  <a:pt x="370" y="75"/>
                </a:cubicBezTo>
                <a:cubicBezTo>
                  <a:pt x="370" y="75"/>
                  <a:pt x="370" y="75"/>
                  <a:pt x="370" y="75"/>
                </a:cubicBezTo>
                <a:cubicBezTo>
                  <a:pt x="371" y="75"/>
                  <a:pt x="371" y="75"/>
                  <a:pt x="371" y="75"/>
                </a:cubicBezTo>
                <a:cubicBezTo>
                  <a:pt x="371" y="75"/>
                  <a:pt x="372" y="75"/>
                  <a:pt x="372" y="75"/>
                </a:cubicBezTo>
                <a:cubicBezTo>
                  <a:pt x="372" y="75"/>
                  <a:pt x="373" y="75"/>
                  <a:pt x="373" y="75"/>
                </a:cubicBezTo>
                <a:cubicBezTo>
                  <a:pt x="374" y="75"/>
                  <a:pt x="374" y="75"/>
                  <a:pt x="374" y="75"/>
                </a:cubicBezTo>
                <a:cubicBezTo>
                  <a:pt x="375" y="75"/>
                  <a:pt x="375" y="75"/>
                  <a:pt x="375" y="75"/>
                </a:cubicBezTo>
                <a:cubicBezTo>
                  <a:pt x="375" y="75"/>
                  <a:pt x="375" y="75"/>
                  <a:pt x="375" y="75"/>
                </a:cubicBezTo>
                <a:cubicBezTo>
                  <a:pt x="376" y="75"/>
                  <a:pt x="376" y="75"/>
                  <a:pt x="376" y="75"/>
                </a:cubicBezTo>
                <a:cubicBezTo>
                  <a:pt x="376" y="75"/>
                  <a:pt x="376" y="75"/>
                  <a:pt x="376" y="75"/>
                </a:cubicBezTo>
                <a:cubicBezTo>
                  <a:pt x="376" y="75"/>
                  <a:pt x="376" y="75"/>
                  <a:pt x="376" y="75"/>
                </a:cubicBezTo>
                <a:cubicBezTo>
                  <a:pt x="377" y="75"/>
                  <a:pt x="377" y="75"/>
                  <a:pt x="377" y="75"/>
                </a:cubicBezTo>
                <a:cubicBezTo>
                  <a:pt x="379" y="75"/>
                  <a:pt x="380" y="76"/>
                  <a:pt x="382" y="76"/>
                </a:cubicBezTo>
                <a:cubicBezTo>
                  <a:pt x="382" y="76"/>
                  <a:pt x="382" y="76"/>
                  <a:pt x="382" y="76"/>
                </a:cubicBezTo>
                <a:cubicBezTo>
                  <a:pt x="383" y="76"/>
                  <a:pt x="383" y="76"/>
                  <a:pt x="383" y="76"/>
                </a:cubicBezTo>
                <a:cubicBezTo>
                  <a:pt x="383" y="76"/>
                  <a:pt x="384" y="76"/>
                  <a:pt x="389" y="75"/>
                </a:cubicBezTo>
                <a:cubicBezTo>
                  <a:pt x="393" y="74"/>
                  <a:pt x="399" y="69"/>
                  <a:pt x="399" y="68"/>
                </a:cubicBezTo>
                <a:cubicBezTo>
                  <a:pt x="399" y="67"/>
                  <a:pt x="398" y="66"/>
                  <a:pt x="398" y="65"/>
                </a:cubicBezTo>
                <a:cubicBezTo>
                  <a:pt x="398" y="65"/>
                  <a:pt x="398" y="65"/>
                  <a:pt x="398" y="65"/>
                </a:cubicBezTo>
                <a:close/>
                <a:moveTo>
                  <a:pt x="200" y="360"/>
                </a:moveTo>
                <a:cubicBezTo>
                  <a:pt x="200" y="360"/>
                  <a:pt x="200" y="360"/>
                  <a:pt x="200" y="360"/>
                </a:cubicBezTo>
                <a:cubicBezTo>
                  <a:pt x="200" y="360"/>
                  <a:pt x="199" y="360"/>
                  <a:pt x="199" y="360"/>
                </a:cubicBezTo>
                <a:cubicBezTo>
                  <a:pt x="199" y="360"/>
                  <a:pt x="199" y="360"/>
                  <a:pt x="199" y="360"/>
                </a:cubicBezTo>
                <a:cubicBezTo>
                  <a:pt x="199" y="360"/>
                  <a:pt x="198" y="360"/>
                  <a:pt x="198" y="360"/>
                </a:cubicBezTo>
                <a:cubicBezTo>
                  <a:pt x="198" y="360"/>
                  <a:pt x="198" y="360"/>
                  <a:pt x="198" y="360"/>
                </a:cubicBezTo>
                <a:cubicBezTo>
                  <a:pt x="198" y="360"/>
                  <a:pt x="198" y="360"/>
                  <a:pt x="197" y="360"/>
                </a:cubicBezTo>
                <a:cubicBezTo>
                  <a:pt x="197" y="360"/>
                  <a:pt x="197" y="360"/>
                  <a:pt x="197" y="360"/>
                </a:cubicBezTo>
                <a:cubicBezTo>
                  <a:pt x="197" y="360"/>
                  <a:pt x="197" y="360"/>
                  <a:pt x="197" y="360"/>
                </a:cubicBezTo>
                <a:cubicBezTo>
                  <a:pt x="197" y="360"/>
                  <a:pt x="197" y="360"/>
                  <a:pt x="197" y="360"/>
                </a:cubicBezTo>
                <a:cubicBezTo>
                  <a:pt x="195" y="361"/>
                  <a:pt x="197" y="363"/>
                  <a:pt x="199" y="364"/>
                </a:cubicBezTo>
                <a:cubicBezTo>
                  <a:pt x="199" y="364"/>
                  <a:pt x="200" y="364"/>
                  <a:pt x="200" y="364"/>
                </a:cubicBezTo>
                <a:cubicBezTo>
                  <a:pt x="200" y="364"/>
                  <a:pt x="200" y="364"/>
                  <a:pt x="200" y="364"/>
                </a:cubicBezTo>
                <a:cubicBezTo>
                  <a:pt x="200" y="364"/>
                  <a:pt x="200" y="364"/>
                  <a:pt x="200" y="364"/>
                </a:cubicBezTo>
                <a:cubicBezTo>
                  <a:pt x="201" y="364"/>
                  <a:pt x="201" y="364"/>
                  <a:pt x="201" y="364"/>
                </a:cubicBezTo>
                <a:cubicBezTo>
                  <a:pt x="202" y="364"/>
                  <a:pt x="202" y="364"/>
                  <a:pt x="202" y="364"/>
                </a:cubicBezTo>
                <a:cubicBezTo>
                  <a:pt x="202" y="364"/>
                  <a:pt x="202" y="364"/>
                  <a:pt x="202" y="363"/>
                </a:cubicBezTo>
                <a:cubicBezTo>
                  <a:pt x="202" y="363"/>
                  <a:pt x="202" y="363"/>
                  <a:pt x="203" y="363"/>
                </a:cubicBezTo>
                <a:cubicBezTo>
                  <a:pt x="203" y="363"/>
                  <a:pt x="203" y="363"/>
                  <a:pt x="203" y="363"/>
                </a:cubicBezTo>
                <a:cubicBezTo>
                  <a:pt x="203" y="363"/>
                  <a:pt x="203" y="363"/>
                  <a:pt x="204" y="363"/>
                </a:cubicBezTo>
                <a:cubicBezTo>
                  <a:pt x="204" y="363"/>
                  <a:pt x="204" y="363"/>
                  <a:pt x="204" y="363"/>
                </a:cubicBezTo>
                <a:cubicBezTo>
                  <a:pt x="204" y="363"/>
                  <a:pt x="204" y="363"/>
                  <a:pt x="204" y="363"/>
                </a:cubicBezTo>
                <a:cubicBezTo>
                  <a:pt x="205" y="363"/>
                  <a:pt x="205" y="363"/>
                  <a:pt x="205" y="363"/>
                </a:cubicBezTo>
                <a:cubicBezTo>
                  <a:pt x="205" y="363"/>
                  <a:pt x="205" y="363"/>
                  <a:pt x="205" y="363"/>
                </a:cubicBezTo>
                <a:cubicBezTo>
                  <a:pt x="205" y="363"/>
                  <a:pt x="205" y="363"/>
                  <a:pt x="205" y="363"/>
                </a:cubicBezTo>
                <a:cubicBezTo>
                  <a:pt x="205" y="363"/>
                  <a:pt x="206" y="363"/>
                  <a:pt x="206" y="363"/>
                </a:cubicBezTo>
                <a:cubicBezTo>
                  <a:pt x="206" y="362"/>
                  <a:pt x="205" y="362"/>
                  <a:pt x="202" y="361"/>
                </a:cubicBezTo>
                <a:cubicBezTo>
                  <a:pt x="201" y="361"/>
                  <a:pt x="201" y="360"/>
                  <a:pt x="200" y="360"/>
                </a:cubicBezTo>
                <a:close/>
                <a:moveTo>
                  <a:pt x="157" y="39"/>
                </a:moveTo>
                <a:cubicBezTo>
                  <a:pt x="157" y="39"/>
                  <a:pt x="157" y="39"/>
                  <a:pt x="157" y="39"/>
                </a:cubicBezTo>
                <a:cubicBezTo>
                  <a:pt x="157" y="39"/>
                  <a:pt x="157" y="39"/>
                  <a:pt x="158" y="38"/>
                </a:cubicBezTo>
                <a:cubicBezTo>
                  <a:pt x="158" y="38"/>
                  <a:pt x="158" y="38"/>
                  <a:pt x="158" y="38"/>
                </a:cubicBezTo>
                <a:cubicBezTo>
                  <a:pt x="158" y="38"/>
                  <a:pt x="159" y="38"/>
                  <a:pt x="160" y="37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59" y="36"/>
                  <a:pt x="158" y="37"/>
                  <a:pt x="158" y="37"/>
                </a:cubicBezTo>
                <a:cubicBezTo>
                  <a:pt x="158" y="37"/>
                  <a:pt x="156" y="39"/>
                  <a:pt x="156" y="39"/>
                </a:cubicBezTo>
                <a:cubicBezTo>
                  <a:pt x="156" y="39"/>
                  <a:pt x="156" y="39"/>
                  <a:pt x="156" y="39"/>
                </a:cubicBezTo>
                <a:cubicBezTo>
                  <a:pt x="156" y="39"/>
                  <a:pt x="156" y="39"/>
                  <a:pt x="156" y="39"/>
                </a:cubicBezTo>
                <a:cubicBezTo>
                  <a:pt x="156" y="39"/>
                  <a:pt x="156" y="39"/>
                  <a:pt x="156" y="39"/>
                </a:cubicBezTo>
                <a:cubicBezTo>
                  <a:pt x="156" y="39"/>
                  <a:pt x="157" y="39"/>
                  <a:pt x="157" y="39"/>
                </a:cubicBezTo>
                <a:close/>
                <a:moveTo>
                  <a:pt x="154" y="35"/>
                </a:moveTo>
                <a:cubicBezTo>
                  <a:pt x="155" y="35"/>
                  <a:pt x="155" y="35"/>
                  <a:pt x="155" y="35"/>
                </a:cubicBezTo>
                <a:cubicBezTo>
                  <a:pt x="155" y="35"/>
                  <a:pt x="155" y="35"/>
                  <a:pt x="155" y="35"/>
                </a:cubicBezTo>
                <a:cubicBezTo>
                  <a:pt x="155" y="35"/>
                  <a:pt x="156" y="34"/>
                  <a:pt x="156" y="34"/>
                </a:cubicBezTo>
                <a:cubicBezTo>
                  <a:pt x="156" y="34"/>
                  <a:pt x="156" y="34"/>
                  <a:pt x="156" y="34"/>
                </a:cubicBezTo>
                <a:cubicBezTo>
                  <a:pt x="156" y="34"/>
                  <a:pt x="156" y="34"/>
                  <a:pt x="156" y="34"/>
                </a:cubicBezTo>
                <a:cubicBezTo>
                  <a:pt x="156" y="34"/>
                  <a:pt x="155" y="35"/>
                  <a:pt x="155" y="35"/>
                </a:cubicBezTo>
                <a:cubicBezTo>
                  <a:pt x="154" y="35"/>
                  <a:pt x="154" y="35"/>
                  <a:pt x="154" y="35"/>
                </a:cubicBezTo>
                <a:cubicBezTo>
                  <a:pt x="154" y="35"/>
                  <a:pt x="154" y="35"/>
                  <a:pt x="154" y="35"/>
                </a:cubicBezTo>
                <a:cubicBezTo>
                  <a:pt x="154" y="35"/>
                  <a:pt x="154" y="35"/>
                  <a:pt x="154" y="35"/>
                </a:cubicBezTo>
                <a:close/>
                <a:moveTo>
                  <a:pt x="164" y="31"/>
                </a:moveTo>
                <a:cubicBezTo>
                  <a:pt x="165" y="31"/>
                  <a:pt x="165" y="31"/>
                  <a:pt x="166" y="30"/>
                </a:cubicBezTo>
                <a:cubicBezTo>
                  <a:pt x="166" y="30"/>
                  <a:pt x="166" y="30"/>
                  <a:pt x="167" y="29"/>
                </a:cubicBezTo>
                <a:cubicBezTo>
                  <a:pt x="167" y="29"/>
                  <a:pt x="169" y="29"/>
                  <a:pt x="169" y="29"/>
                </a:cubicBezTo>
                <a:cubicBezTo>
                  <a:pt x="169" y="29"/>
                  <a:pt x="169" y="29"/>
                  <a:pt x="169" y="29"/>
                </a:cubicBezTo>
                <a:cubicBezTo>
                  <a:pt x="169" y="29"/>
                  <a:pt x="169" y="29"/>
                  <a:pt x="169" y="29"/>
                </a:cubicBezTo>
                <a:cubicBezTo>
                  <a:pt x="169" y="29"/>
                  <a:pt x="169" y="29"/>
                  <a:pt x="169" y="29"/>
                </a:cubicBezTo>
                <a:cubicBezTo>
                  <a:pt x="169" y="29"/>
                  <a:pt x="164" y="30"/>
                  <a:pt x="160" y="33"/>
                </a:cubicBezTo>
                <a:cubicBezTo>
                  <a:pt x="162" y="32"/>
                  <a:pt x="162" y="32"/>
                  <a:pt x="162" y="32"/>
                </a:cubicBezTo>
                <a:cubicBezTo>
                  <a:pt x="163" y="31"/>
                  <a:pt x="163" y="31"/>
                  <a:pt x="164" y="31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53" y="37"/>
                  <a:pt x="153" y="37"/>
                  <a:pt x="154" y="36"/>
                </a:cubicBezTo>
                <a:cubicBezTo>
                  <a:pt x="154" y="36"/>
                  <a:pt x="154" y="36"/>
                  <a:pt x="154" y="36"/>
                </a:cubicBezTo>
                <a:cubicBezTo>
                  <a:pt x="154" y="36"/>
                  <a:pt x="154" y="36"/>
                  <a:pt x="154" y="36"/>
                </a:cubicBezTo>
                <a:cubicBezTo>
                  <a:pt x="155" y="36"/>
                  <a:pt x="155" y="36"/>
                  <a:pt x="155" y="36"/>
                </a:cubicBezTo>
                <a:cubicBezTo>
                  <a:pt x="155" y="36"/>
                  <a:pt x="155" y="36"/>
                  <a:pt x="155" y="36"/>
                </a:cubicBezTo>
                <a:cubicBezTo>
                  <a:pt x="157" y="35"/>
                  <a:pt x="158" y="34"/>
                  <a:pt x="159" y="3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9" y="34"/>
                  <a:pt x="159" y="33"/>
                  <a:pt x="161" y="33"/>
                </a:cubicBezTo>
                <a:cubicBezTo>
                  <a:pt x="161" y="33"/>
                  <a:pt x="162" y="32"/>
                  <a:pt x="163" y="32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58" y="33"/>
                  <a:pt x="154" y="36"/>
                  <a:pt x="153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3" y="37"/>
                  <a:pt x="153" y="37"/>
                  <a:pt x="153" y="37"/>
                </a:cubicBezTo>
                <a:close/>
                <a:moveTo>
                  <a:pt x="164" y="33"/>
                </a:moveTo>
                <a:cubicBezTo>
                  <a:pt x="164" y="33"/>
                  <a:pt x="164" y="33"/>
                  <a:pt x="165" y="33"/>
                </a:cubicBezTo>
                <a:cubicBezTo>
                  <a:pt x="165" y="33"/>
                  <a:pt x="165" y="33"/>
                  <a:pt x="165" y="32"/>
                </a:cubicBezTo>
                <a:cubicBezTo>
                  <a:pt x="165" y="32"/>
                  <a:pt x="166" y="32"/>
                  <a:pt x="166" y="32"/>
                </a:cubicBezTo>
                <a:cubicBezTo>
                  <a:pt x="166" y="31"/>
                  <a:pt x="166" y="31"/>
                  <a:pt x="166" y="31"/>
                </a:cubicBezTo>
                <a:cubicBezTo>
                  <a:pt x="166" y="31"/>
                  <a:pt x="166" y="31"/>
                  <a:pt x="166" y="31"/>
                </a:cubicBezTo>
                <a:cubicBezTo>
                  <a:pt x="166" y="31"/>
                  <a:pt x="166" y="31"/>
                  <a:pt x="166" y="31"/>
                </a:cubicBezTo>
                <a:cubicBezTo>
                  <a:pt x="165" y="32"/>
                  <a:pt x="163" y="33"/>
                  <a:pt x="163" y="33"/>
                </a:cubicBezTo>
                <a:cubicBezTo>
                  <a:pt x="163" y="33"/>
                  <a:pt x="163" y="33"/>
                  <a:pt x="163" y="33"/>
                </a:cubicBezTo>
                <a:cubicBezTo>
                  <a:pt x="163" y="33"/>
                  <a:pt x="163" y="33"/>
                  <a:pt x="163" y="34"/>
                </a:cubicBezTo>
                <a:cubicBezTo>
                  <a:pt x="163" y="34"/>
                  <a:pt x="164" y="33"/>
                  <a:pt x="164" y="33"/>
                </a:cubicBezTo>
                <a:close/>
                <a:moveTo>
                  <a:pt x="152" y="43"/>
                </a:moveTo>
                <a:cubicBezTo>
                  <a:pt x="152" y="43"/>
                  <a:pt x="151" y="43"/>
                  <a:pt x="151" y="43"/>
                </a:cubicBezTo>
                <a:cubicBezTo>
                  <a:pt x="151" y="43"/>
                  <a:pt x="151" y="43"/>
                  <a:pt x="151" y="43"/>
                </a:cubicBezTo>
                <a:cubicBezTo>
                  <a:pt x="151" y="43"/>
                  <a:pt x="150" y="43"/>
                  <a:pt x="150" y="43"/>
                </a:cubicBezTo>
                <a:cubicBezTo>
                  <a:pt x="149" y="43"/>
                  <a:pt x="148" y="45"/>
                  <a:pt x="148" y="45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48" y="45"/>
                  <a:pt x="150" y="44"/>
                  <a:pt x="151" y="43"/>
                </a:cubicBezTo>
                <a:cubicBezTo>
                  <a:pt x="151" y="43"/>
                  <a:pt x="152" y="43"/>
                  <a:pt x="152" y="43"/>
                </a:cubicBezTo>
                <a:close/>
                <a:moveTo>
                  <a:pt x="154" y="48"/>
                </a:moveTo>
                <a:cubicBezTo>
                  <a:pt x="154" y="48"/>
                  <a:pt x="154" y="48"/>
                  <a:pt x="154" y="48"/>
                </a:cubicBezTo>
                <a:cubicBezTo>
                  <a:pt x="154" y="48"/>
                  <a:pt x="154" y="48"/>
                  <a:pt x="153" y="48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1" y="48"/>
                  <a:pt x="150" y="48"/>
                  <a:pt x="149" y="48"/>
                </a:cubicBezTo>
                <a:cubicBezTo>
                  <a:pt x="148" y="49"/>
                  <a:pt x="143" y="51"/>
                  <a:pt x="143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5" y="52"/>
                  <a:pt x="144" y="52"/>
                  <a:pt x="144" y="53"/>
                </a:cubicBezTo>
                <a:cubicBezTo>
                  <a:pt x="144" y="53"/>
                  <a:pt x="141" y="55"/>
                  <a:pt x="140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0" y="55"/>
                  <a:pt x="141" y="55"/>
                  <a:pt x="141" y="54"/>
                </a:cubicBezTo>
                <a:cubicBezTo>
                  <a:pt x="140" y="54"/>
                  <a:pt x="137" y="55"/>
                  <a:pt x="137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37" y="57"/>
                  <a:pt x="138" y="58"/>
                  <a:pt x="138" y="58"/>
                </a:cubicBezTo>
                <a:cubicBezTo>
                  <a:pt x="138" y="58"/>
                  <a:pt x="138" y="59"/>
                  <a:pt x="138" y="59"/>
                </a:cubicBezTo>
                <a:cubicBezTo>
                  <a:pt x="138" y="59"/>
                  <a:pt x="138" y="60"/>
                  <a:pt x="138" y="60"/>
                </a:cubicBezTo>
                <a:cubicBezTo>
                  <a:pt x="138" y="60"/>
                  <a:pt x="138" y="61"/>
                  <a:pt x="138" y="61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38" y="61"/>
                  <a:pt x="139" y="61"/>
                </a:cubicBezTo>
                <a:cubicBezTo>
                  <a:pt x="139" y="61"/>
                  <a:pt x="139" y="61"/>
                  <a:pt x="139" y="60"/>
                </a:cubicBezTo>
                <a:cubicBezTo>
                  <a:pt x="139" y="60"/>
                  <a:pt x="140" y="60"/>
                  <a:pt x="140" y="6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1" y="59"/>
                  <a:pt x="142" y="59"/>
                  <a:pt x="142" y="59"/>
                </a:cubicBezTo>
                <a:cubicBezTo>
                  <a:pt x="142" y="59"/>
                  <a:pt x="142" y="59"/>
                  <a:pt x="143" y="59"/>
                </a:cubicBezTo>
                <a:cubicBezTo>
                  <a:pt x="143" y="59"/>
                  <a:pt x="143" y="58"/>
                  <a:pt x="144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5" y="58"/>
                  <a:pt x="145" y="58"/>
                  <a:pt x="145" y="57"/>
                </a:cubicBezTo>
                <a:cubicBezTo>
                  <a:pt x="145" y="57"/>
                  <a:pt x="146" y="57"/>
                  <a:pt x="146" y="57"/>
                </a:cubicBezTo>
                <a:cubicBezTo>
                  <a:pt x="146" y="57"/>
                  <a:pt x="146" y="57"/>
                  <a:pt x="147" y="56"/>
                </a:cubicBezTo>
                <a:cubicBezTo>
                  <a:pt x="147" y="56"/>
                  <a:pt x="147" y="56"/>
                  <a:pt x="147" y="56"/>
                </a:cubicBezTo>
                <a:cubicBezTo>
                  <a:pt x="147" y="56"/>
                  <a:pt x="148" y="55"/>
                  <a:pt x="148" y="55"/>
                </a:cubicBezTo>
                <a:cubicBezTo>
                  <a:pt x="148" y="55"/>
                  <a:pt x="149" y="54"/>
                  <a:pt x="149" y="53"/>
                </a:cubicBezTo>
                <a:cubicBezTo>
                  <a:pt x="149" y="53"/>
                  <a:pt x="149" y="53"/>
                  <a:pt x="149" y="53"/>
                </a:cubicBezTo>
                <a:cubicBezTo>
                  <a:pt x="149" y="53"/>
                  <a:pt x="149" y="53"/>
                  <a:pt x="149" y="53"/>
                </a:cubicBezTo>
                <a:cubicBezTo>
                  <a:pt x="149" y="53"/>
                  <a:pt x="149" y="53"/>
                  <a:pt x="149" y="53"/>
                </a:cubicBezTo>
                <a:cubicBezTo>
                  <a:pt x="149" y="53"/>
                  <a:pt x="149" y="53"/>
                  <a:pt x="149" y="53"/>
                </a:cubicBezTo>
                <a:cubicBezTo>
                  <a:pt x="149" y="53"/>
                  <a:pt x="149" y="52"/>
                  <a:pt x="149" y="52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8" y="52"/>
                  <a:pt x="147" y="53"/>
                  <a:pt x="146" y="53"/>
                </a:cubicBezTo>
                <a:cubicBezTo>
                  <a:pt x="148" y="52"/>
                  <a:pt x="150" y="51"/>
                  <a:pt x="152" y="50"/>
                </a:cubicBezTo>
                <a:cubicBezTo>
                  <a:pt x="152" y="50"/>
                  <a:pt x="154" y="48"/>
                  <a:pt x="154" y="48"/>
                </a:cubicBezTo>
                <a:close/>
                <a:moveTo>
                  <a:pt x="133" y="47"/>
                </a:moveTo>
                <a:cubicBezTo>
                  <a:pt x="136" y="46"/>
                  <a:pt x="139" y="44"/>
                  <a:pt x="142" y="42"/>
                </a:cubicBezTo>
                <a:cubicBezTo>
                  <a:pt x="139" y="44"/>
                  <a:pt x="139" y="44"/>
                  <a:pt x="138" y="44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9" y="38"/>
                  <a:pt x="150" y="38"/>
                  <a:pt x="150" y="37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50" y="37"/>
                  <a:pt x="150" y="38"/>
                  <a:pt x="150" y="38"/>
                </a:cubicBezTo>
                <a:cubicBezTo>
                  <a:pt x="147" y="39"/>
                  <a:pt x="132" y="47"/>
                  <a:pt x="129" y="49"/>
                </a:cubicBezTo>
                <a:cubicBezTo>
                  <a:pt x="130" y="49"/>
                  <a:pt x="131" y="48"/>
                  <a:pt x="133" y="47"/>
                </a:cubicBezTo>
                <a:cubicBezTo>
                  <a:pt x="133" y="47"/>
                  <a:pt x="133" y="47"/>
                  <a:pt x="133" y="47"/>
                </a:cubicBezTo>
                <a:close/>
                <a:moveTo>
                  <a:pt x="133" y="70"/>
                </a:moveTo>
                <a:cubicBezTo>
                  <a:pt x="133" y="70"/>
                  <a:pt x="133" y="70"/>
                  <a:pt x="133" y="70"/>
                </a:cubicBezTo>
                <a:cubicBezTo>
                  <a:pt x="133" y="70"/>
                  <a:pt x="133" y="70"/>
                  <a:pt x="133" y="70"/>
                </a:cubicBezTo>
                <a:cubicBezTo>
                  <a:pt x="132" y="70"/>
                  <a:pt x="132" y="70"/>
                  <a:pt x="132" y="71"/>
                </a:cubicBezTo>
                <a:cubicBezTo>
                  <a:pt x="130" y="72"/>
                  <a:pt x="129" y="73"/>
                  <a:pt x="128" y="74"/>
                </a:cubicBezTo>
                <a:cubicBezTo>
                  <a:pt x="125" y="76"/>
                  <a:pt x="125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5" y="76"/>
                  <a:pt x="125" y="76"/>
                  <a:pt x="125" y="76"/>
                </a:cubicBezTo>
                <a:cubicBezTo>
                  <a:pt x="125" y="76"/>
                  <a:pt x="125" y="76"/>
                  <a:pt x="125" y="76"/>
                </a:cubicBezTo>
                <a:cubicBezTo>
                  <a:pt x="125" y="76"/>
                  <a:pt x="125" y="76"/>
                  <a:pt x="125" y="76"/>
                </a:cubicBezTo>
                <a:cubicBezTo>
                  <a:pt x="125" y="76"/>
                  <a:pt x="125" y="76"/>
                  <a:pt x="125" y="76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27" y="76"/>
                  <a:pt x="127" y="76"/>
                  <a:pt x="127" y="76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8" y="77"/>
                  <a:pt x="128" y="77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28" y="77"/>
                  <a:pt x="129" y="77"/>
                  <a:pt x="129" y="77"/>
                </a:cubicBezTo>
                <a:cubicBezTo>
                  <a:pt x="133" y="76"/>
                  <a:pt x="135" y="74"/>
                  <a:pt x="135" y="74"/>
                </a:cubicBezTo>
                <a:cubicBezTo>
                  <a:pt x="136" y="74"/>
                  <a:pt x="134" y="72"/>
                  <a:pt x="134" y="72"/>
                </a:cubicBezTo>
                <a:cubicBezTo>
                  <a:pt x="134" y="71"/>
                  <a:pt x="133" y="70"/>
                  <a:pt x="133" y="70"/>
                </a:cubicBezTo>
                <a:close/>
                <a:moveTo>
                  <a:pt x="139" y="52"/>
                </a:moveTo>
                <a:cubicBezTo>
                  <a:pt x="139" y="52"/>
                  <a:pt x="139" y="52"/>
                  <a:pt x="139" y="52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36" y="52"/>
                  <a:pt x="134" y="54"/>
                  <a:pt x="134" y="5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4" y="54"/>
                  <a:pt x="135" y="54"/>
                  <a:pt x="135" y="54"/>
                </a:cubicBezTo>
                <a:cubicBezTo>
                  <a:pt x="135" y="54"/>
                  <a:pt x="135" y="54"/>
                  <a:pt x="135" y="55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35" y="55"/>
                  <a:pt x="138" y="53"/>
                  <a:pt x="138" y="53"/>
                </a:cubicBezTo>
                <a:cubicBezTo>
                  <a:pt x="139" y="52"/>
                  <a:pt x="139" y="52"/>
                  <a:pt x="139" y="52"/>
                </a:cubicBezTo>
                <a:close/>
                <a:moveTo>
                  <a:pt x="186" y="74"/>
                </a:moveTo>
                <a:cubicBezTo>
                  <a:pt x="186" y="74"/>
                  <a:pt x="186" y="74"/>
                  <a:pt x="186" y="74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6" y="74"/>
                  <a:pt x="186" y="74"/>
                  <a:pt x="187" y="74"/>
                </a:cubicBezTo>
                <a:cubicBezTo>
                  <a:pt x="187" y="74"/>
                  <a:pt x="187" y="73"/>
                  <a:pt x="187" y="73"/>
                </a:cubicBezTo>
                <a:cubicBezTo>
                  <a:pt x="187" y="73"/>
                  <a:pt x="187" y="73"/>
                  <a:pt x="187" y="73"/>
                </a:cubicBezTo>
                <a:cubicBezTo>
                  <a:pt x="187" y="73"/>
                  <a:pt x="187" y="73"/>
                  <a:pt x="187" y="72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88" y="71"/>
                  <a:pt x="188" y="71"/>
                  <a:pt x="188" y="71"/>
                </a:cubicBezTo>
                <a:cubicBezTo>
                  <a:pt x="188" y="71"/>
                  <a:pt x="188" y="71"/>
                  <a:pt x="188" y="71"/>
                </a:cubicBezTo>
                <a:cubicBezTo>
                  <a:pt x="189" y="71"/>
                  <a:pt x="189" y="71"/>
                  <a:pt x="189" y="70"/>
                </a:cubicBezTo>
                <a:cubicBezTo>
                  <a:pt x="189" y="70"/>
                  <a:pt x="189" y="70"/>
                  <a:pt x="189" y="70"/>
                </a:cubicBezTo>
                <a:cubicBezTo>
                  <a:pt x="189" y="70"/>
                  <a:pt x="189" y="70"/>
                  <a:pt x="189" y="70"/>
                </a:cubicBezTo>
                <a:cubicBezTo>
                  <a:pt x="189" y="70"/>
                  <a:pt x="189" y="70"/>
                  <a:pt x="189" y="70"/>
                </a:cubicBezTo>
                <a:cubicBezTo>
                  <a:pt x="189" y="69"/>
                  <a:pt x="189" y="69"/>
                  <a:pt x="189" y="68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89" y="68"/>
                  <a:pt x="189" y="67"/>
                  <a:pt x="189" y="67"/>
                </a:cubicBezTo>
                <a:cubicBezTo>
                  <a:pt x="189" y="67"/>
                  <a:pt x="189" y="67"/>
                  <a:pt x="189" y="67"/>
                </a:cubicBezTo>
                <a:cubicBezTo>
                  <a:pt x="189" y="67"/>
                  <a:pt x="189" y="67"/>
                  <a:pt x="189" y="67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67"/>
                  <a:pt x="184" y="68"/>
                  <a:pt x="183" y="70"/>
                </a:cubicBezTo>
                <a:cubicBezTo>
                  <a:pt x="183" y="71"/>
                  <a:pt x="184" y="74"/>
                  <a:pt x="185" y="74"/>
                </a:cubicBezTo>
                <a:cubicBezTo>
                  <a:pt x="185" y="74"/>
                  <a:pt x="185" y="74"/>
                  <a:pt x="186" y="74"/>
                </a:cubicBezTo>
                <a:close/>
                <a:moveTo>
                  <a:pt x="213" y="13"/>
                </a:moveTo>
                <a:cubicBezTo>
                  <a:pt x="213" y="13"/>
                  <a:pt x="213" y="13"/>
                  <a:pt x="213" y="13"/>
                </a:cubicBezTo>
                <a:cubicBezTo>
                  <a:pt x="213" y="13"/>
                  <a:pt x="213" y="13"/>
                  <a:pt x="213" y="13"/>
                </a:cubicBezTo>
                <a:cubicBezTo>
                  <a:pt x="213" y="13"/>
                  <a:pt x="213" y="13"/>
                  <a:pt x="213" y="13"/>
                </a:cubicBezTo>
                <a:cubicBezTo>
                  <a:pt x="213" y="13"/>
                  <a:pt x="213" y="13"/>
                  <a:pt x="213" y="13"/>
                </a:cubicBezTo>
                <a:cubicBezTo>
                  <a:pt x="213" y="13"/>
                  <a:pt x="213" y="13"/>
                  <a:pt x="213" y="13"/>
                </a:cubicBezTo>
                <a:cubicBezTo>
                  <a:pt x="214" y="13"/>
                  <a:pt x="214" y="13"/>
                  <a:pt x="214" y="13"/>
                </a:cubicBezTo>
                <a:cubicBezTo>
                  <a:pt x="214" y="13"/>
                  <a:pt x="215" y="13"/>
                  <a:pt x="215" y="13"/>
                </a:cubicBezTo>
                <a:cubicBezTo>
                  <a:pt x="215" y="13"/>
                  <a:pt x="215" y="13"/>
                  <a:pt x="216" y="13"/>
                </a:cubicBezTo>
                <a:cubicBezTo>
                  <a:pt x="216" y="13"/>
                  <a:pt x="216" y="13"/>
                  <a:pt x="216" y="13"/>
                </a:cubicBezTo>
                <a:cubicBezTo>
                  <a:pt x="217" y="12"/>
                  <a:pt x="217" y="12"/>
                  <a:pt x="218" y="12"/>
                </a:cubicBezTo>
                <a:cubicBezTo>
                  <a:pt x="217" y="12"/>
                  <a:pt x="216" y="13"/>
                  <a:pt x="215" y="13"/>
                </a:cubicBezTo>
                <a:cubicBezTo>
                  <a:pt x="218" y="12"/>
                  <a:pt x="227" y="10"/>
                  <a:pt x="229" y="9"/>
                </a:cubicBezTo>
                <a:cubicBezTo>
                  <a:pt x="223" y="11"/>
                  <a:pt x="218" y="13"/>
                  <a:pt x="212" y="14"/>
                </a:cubicBezTo>
                <a:cubicBezTo>
                  <a:pt x="211" y="15"/>
                  <a:pt x="211" y="15"/>
                  <a:pt x="210" y="15"/>
                </a:cubicBezTo>
                <a:cubicBezTo>
                  <a:pt x="210" y="16"/>
                  <a:pt x="210" y="17"/>
                  <a:pt x="209" y="18"/>
                </a:cubicBezTo>
                <a:cubicBezTo>
                  <a:pt x="209" y="18"/>
                  <a:pt x="208" y="18"/>
                  <a:pt x="208" y="18"/>
                </a:cubicBezTo>
                <a:cubicBezTo>
                  <a:pt x="208" y="18"/>
                  <a:pt x="208" y="18"/>
                  <a:pt x="208" y="18"/>
                </a:cubicBezTo>
                <a:cubicBezTo>
                  <a:pt x="208" y="18"/>
                  <a:pt x="207" y="18"/>
                  <a:pt x="207" y="18"/>
                </a:cubicBezTo>
                <a:cubicBezTo>
                  <a:pt x="207" y="18"/>
                  <a:pt x="207" y="18"/>
                  <a:pt x="206" y="18"/>
                </a:cubicBezTo>
                <a:cubicBezTo>
                  <a:pt x="206" y="18"/>
                  <a:pt x="206" y="18"/>
                  <a:pt x="206" y="19"/>
                </a:cubicBezTo>
                <a:cubicBezTo>
                  <a:pt x="205" y="19"/>
                  <a:pt x="205" y="19"/>
                  <a:pt x="205" y="19"/>
                </a:cubicBezTo>
                <a:cubicBezTo>
                  <a:pt x="204" y="19"/>
                  <a:pt x="204" y="19"/>
                  <a:pt x="204" y="19"/>
                </a:cubicBezTo>
                <a:cubicBezTo>
                  <a:pt x="204" y="19"/>
                  <a:pt x="203" y="19"/>
                  <a:pt x="203" y="19"/>
                </a:cubicBezTo>
                <a:cubicBezTo>
                  <a:pt x="203" y="20"/>
                  <a:pt x="203" y="20"/>
                  <a:pt x="202" y="20"/>
                </a:cubicBezTo>
                <a:cubicBezTo>
                  <a:pt x="202" y="20"/>
                  <a:pt x="202" y="20"/>
                  <a:pt x="201" y="20"/>
                </a:cubicBezTo>
                <a:cubicBezTo>
                  <a:pt x="201" y="20"/>
                  <a:pt x="201" y="20"/>
                  <a:pt x="201" y="20"/>
                </a:cubicBezTo>
                <a:cubicBezTo>
                  <a:pt x="201" y="21"/>
                  <a:pt x="200" y="21"/>
                  <a:pt x="200" y="21"/>
                </a:cubicBezTo>
                <a:cubicBezTo>
                  <a:pt x="200" y="21"/>
                  <a:pt x="200" y="21"/>
                  <a:pt x="200" y="21"/>
                </a:cubicBezTo>
                <a:cubicBezTo>
                  <a:pt x="199" y="21"/>
                  <a:pt x="199" y="21"/>
                  <a:pt x="199" y="21"/>
                </a:cubicBezTo>
                <a:cubicBezTo>
                  <a:pt x="199" y="21"/>
                  <a:pt x="199" y="22"/>
                  <a:pt x="199" y="22"/>
                </a:cubicBezTo>
                <a:cubicBezTo>
                  <a:pt x="199" y="22"/>
                  <a:pt x="198" y="22"/>
                  <a:pt x="198" y="22"/>
                </a:cubicBezTo>
                <a:cubicBezTo>
                  <a:pt x="199" y="22"/>
                  <a:pt x="200" y="22"/>
                  <a:pt x="200" y="22"/>
                </a:cubicBezTo>
                <a:cubicBezTo>
                  <a:pt x="200" y="22"/>
                  <a:pt x="200" y="23"/>
                  <a:pt x="200" y="23"/>
                </a:cubicBezTo>
                <a:cubicBezTo>
                  <a:pt x="201" y="23"/>
                  <a:pt x="202" y="23"/>
                  <a:pt x="205" y="21"/>
                </a:cubicBezTo>
                <a:cubicBezTo>
                  <a:pt x="204" y="22"/>
                  <a:pt x="203" y="22"/>
                  <a:pt x="203" y="22"/>
                </a:cubicBezTo>
                <a:cubicBezTo>
                  <a:pt x="203" y="22"/>
                  <a:pt x="202" y="23"/>
                  <a:pt x="202" y="23"/>
                </a:cubicBezTo>
                <a:cubicBezTo>
                  <a:pt x="202" y="23"/>
                  <a:pt x="202" y="23"/>
                  <a:pt x="201" y="23"/>
                </a:cubicBezTo>
                <a:cubicBezTo>
                  <a:pt x="201" y="23"/>
                  <a:pt x="201" y="23"/>
                  <a:pt x="201" y="23"/>
                </a:cubicBezTo>
                <a:cubicBezTo>
                  <a:pt x="201" y="23"/>
                  <a:pt x="200" y="23"/>
                  <a:pt x="200" y="23"/>
                </a:cubicBezTo>
                <a:cubicBezTo>
                  <a:pt x="200" y="23"/>
                  <a:pt x="200" y="23"/>
                  <a:pt x="200" y="23"/>
                </a:cubicBezTo>
                <a:cubicBezTo>
                  <a:pt x="200" y="24"/>
                  <a:pt x="200" y="24"/>
                  <a:pt x="199" y="24"/>
                </a:cubicBezTo>
                <a:cubicBezTo>
                  <a:pt x="199" y="24"/>
                  <a:pt x="199" y="24"/>
                  <a:pt x="199" y="24"/>
                </a:cubicBezTo>
                <a:cubicBezTo>
                  <a:pt x="199" y="24"/>
                  <a:pt x="199" y="24"/>
                  <a:pt x="199" y="23"/>
                </a:cubicBezTo>
                <a:cubicBezTo>
                  <a:pt x="199" y="23"/>
                  <a:pt x="199" y="23"/>
                  <a:pt x="199" y="23"/>
                </a:cubicBezTo>
                <a:cubicBezTo>
                  <a:pt x="199" y="23"/>
                  <a:pt x="198" y="23"/>
                  <a:pt x="198" y="23"/>
                </a:cubicBezTo>
                <a:cubicBezTo>
                  <a:pt x="194" y="23"/>
                  <a:pt x="194" y="25"/>
                  <a:pt x="194" y="26"/>
                </a:cubicBezTo>
                <a:cubicBezTo>
                  <a:pt x="192" y="27"/>
                  <a:pt x="189" y="27"/>
                  <a:pt x="187" y="29"/>
                </a:cubicBezTo>
                <a:cubicBezTo>
                  <a:pt x="187" y="29"/>
                  <a:pt x="187" y="29"/>
                  <a:pt x="187" y="30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188" y="30"/>
                  <a:pt x="188" y="29"/>
                </a:cubicBezTo>
                <a:cubicBezTo>
                  <a:pt x="188" y="29"/>
                  <a:pt x="188" y="29"/>
                  <a:pt x="188" y="29"/>
                </a:cubicBezTo>
                <a:cubicBezTo>
                  <a:pt x="188" y="29"/>
                  <a:pt x="188" y="29"/>
                  <a:pt x="189" y="29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1" y="29"/>
                  <a:pt x="191" y="29"/>
                  <a:pt x="191" y="29"/>
                </a:cubicBezTo>
                <a:cubicBezTo>
                  <a:pt x="191" y="29"/>
                  <a:pt x="192" y="29"/>
                  <a:pt x="192" y="29"/>
                </a:cubicBezTo>
                <a:cubicBezTo>
                  <a:pt x="193" y="29"/>
                  <a:pt x="193" y="28"/>
                  <a:pt x="194" y="28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195" y="28"/>
                  <a:pt x="195" y="28"/>
                  <a:pt x="196" y="27"/>
                </a:cubicBezTo>
                <a:cubicBezTo>
                  <a:pt x="197" y="27"/>
                  <a:pt x="197" y="27"/>
                  <a:pt x="198" y="27"/>
                </a:cubicBezTo>
                <a:cubicBezTo>
                  <a:pt x="198" y="27"/>
                  <a:pt x="198" y="27"/>
                  <a:pt x="198" y="27"/>
                </a:cubicBezTo>
                <a:cubicBezTo>
                  <a:pt x="199" y="27"/>
                  <a:pt x="199" y="27"/>
                  <a:pt x="200" y="27"/>
                </a:cubicBezTo>
                <a:cubicBezTo>
                  <a:pt x="200" y="27"/>
                  <a:pt x="200" y="27"/>
                  <a:pt x="200" y="27"/>
                </a:cubicBezTo>
                <a:cubicBezTo>
                  <a:pt x="201" y="27"/>
                  <a:pt x="201" y="27"/>
                  <a:pt x="201" y="27"/>
                </a:cubicBezTo>
                <a:cubicBezTo>
                  <a:pt x="201" y="27"/>
                  <a:pt x="201" y="27"/>
                  <a:pt x="201" y="28"/>
                </a:cubicBezTo>
                <a:cubicBezTo>
                  <a:pt x="201" y="28"/>
                  <a:pt x="201" y="28"/>
                  <a:pt x="201" y="28"/>
                </a:cubicBezTo>
                <a:cubicBezTo>
                  <a:pt x="201" y="28"/>
                  <a:pt x="201" y="28"/>
                  <a:pt x="201" y="28"/>
                </a:cubicBezTo>
                <a:cubicBezTo>
                  <a:pt x="201" y="28"/>
                  <a:pt x="202" y="28"/>
                  <a:pt x="202" y="28"/>
                </a:cubicBezTo>
                <a:cubicBezTo>
                  <a:pt x="202" y="28"/>
                  <a:pt x="202" y="28"/>
                  <a:pt x="203" y="28"/>
                </a:cubicBezTo>
                <a:cubicBezTo>
                  <a:pt x="203" y="28"/>
                  <a:pt x="203" y="27"/>
                  <a:pt x="203" y="27"/>
                </a:cubicBezTo>
                <a:cubicBezTo>
                  <a:pt x="204" y="27"/>
                  <a:pt x="204" y="27"/>
                  <a:pt x="204" y="27"/>
                </a:cubicBezTo>
                <a:cubicBezTo>
                  <a:pt x="204" y="27"/>
                  <a:pt x="205" y="27"/>
                  <a:pt x="205" y="27"/>
                </a:cubicBezTo>
                <a:cubicBezTo>
                  <a:pt x="205" y="27"/>
                  <a:pt x="205" y="27"/>
                  <a:pt x="206" y="26"/>
                </a:cubicBezTo>
                <a:cubicBezTo>
                  <a:pt x="206" y="26"/>
                  <a:pt x="206" y="26"/>
                  <a:pt x="206" y="26"/>
                </a:cubicBezTo>
                <a:cubicBezTo>
                  <a:pt x="207" y="26"/>
                  <a:pt x="207" y="26"/>
                  <a:pt x="207" y="26"/>
                </a:cubicBezTo>
                <a:cubicBezTo>
                  <a:pt x="207" y="26"/>
                  <a:pt x="207" y="25"/>
                  <a:pt x="208" y="25"/>
                </a:cubicBezTo>
                <a:cubicBezTo>
                  <a:pt x="208" y="25"/>
                  <a:pt x="208" y="25"/>
                  <a:pt x="208" y="25"/>
                </a:cubicBezTo>
                <a:cubicBezTo>
                  <a:pt x="208" y="25"/>
                  <a:pt x="209" y="25"/>
                  <a:pt x="209" y="24"/>
                </a:cubicBezTo>
                <a:cubicBezTo>
                  <a:pt x="209" y="24"/>
                  <a:pt x="209" y="24"/>
                  <a:pt x="209" y="24"/>
                </a:cubicBezTo>
                <a:cubicBezTo>
                  <a:pt x="209" y="24"/>
                  <a:pt x="209" y="24"/>
                  <a:pt x="209" y="24"/>
                </a:cubicBezTo>
                <a:cubicBezTo>
                  <a:pt x="210" y="23"/>
                  <a:pt x="210" y="23"/>
                  <a:pt x="209" y="23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209" y="22"/>
                  <a:pt x="214" y="19"/>
                  <a:pt x="215" y="19"/>
                </a:cubicBezTo>
                <a:cubicBezTo>
                  <a:pt x="222" y="17"/>
                  <a:pt x="224" y="15"/>
                  <a:pt x="224" y="14"/>
                </a:cubicBezTo>
                <a:cubicBezTo>
                  <a:pt x="224" y="14"/>
                  <a:pt x="224" y="14"/>
                  <a:pt x="224" y="14"/>
                </a:cubicBezTo>
                <a:cubicBezTo>
                  <a:pt x="230" y="12"/>
                  <a:pt x="233" y="12"/>
                  <a:pt x="234" y="10"/>
                </a:cubicBezTo>
                <a:cubicBezTo>
                  <a:pt x="234" y="10"/>
                  <a:pt x="234" y="10"/>
                  <a:pt x="234" y="10"/>
                </a:cubicBezTo>
                <a:cubicBezTo>
                  <a:pt x="234" y="10"/>
                  <a:pt x="234" y="10"/>
                  <a:pt x="234" y="10"/>
                </a:cubicBezTo>
                <a:cubicBezTo>
                  <a:pt x="234" y="10"/>
                  <a:pt x="234" y="10"/>
                  <a:pt x="234" y="10"/>
                </a:cubicBezTo>
                <a:cubicBezTo>
                  <a:pt x="234" y="10"/>
                  <a:pt x="234" y="10"/>
                  <a:pt x="234" y="10"/>
                </a:cubicBezTo>
                <a:cubicBezTo>
                  <a:pt x="234" y="10"/>
                  <a:pt x="234" y="10"/>
                  <a:pt x="234" y="10"/>
                </a:cubicBezTo>
                <a:cubicBezTo>
                  <a:pt x="233" y="10"/>
                  <a:pt x="233" y="10"/>
                  <a:pt x="233" y="10"/>
                </a:cubicBezTo>
                <a:cubicBezTo>
                  <a:pt x="233" y="10"/>
                  <a:pt x="247" y="6"/>
                  <a:pt x="247" y="6"/>
                </a:cubicBezTo>
                <a:cubicBezTo>
                  <a:pt x="244" y="6"/>
                  <a:pt x="244" y="7"/>
                  <a:pt x="242" y="7"/>
                </a:cubicBezTo>
                <a:cubicBezTo>
                  <a:pt x="246" y="6"/>
                  <a:pt x="249" y="5"/>
                  <a:pt x="253" y="4"/>
                </a:cubicBezTo>
                <a:cubicBezTo>
                  <a:pt x="249" y="4"/>
                  <a:pt x="244" y="5"/>
                  <a:pt x="244" y="5"/>
                </a:cubicBezTo>
                <a:cubicBezTo>
                  <a:pt x="244" y="5"/>
                  <a:pt x="230" y="7"/>
                  <a:pt x="228" y="8"/>
                </a:cubicBezTo>
                <a:cubicBezTo>
                  <a:pt x="228" y="9"/>
                  <a:pt x="228" y="9"/>
                  <a:pt x="228" y="9"/>
                </a:cubicBezTo>
                <a:cubicBezTo>
                  <a:pt x="228" y="9"/>
                  <a:pt x="228" y="9"/>
                  <a:pt x="228" y="9"/>
                </a:cubicBezTo>
                <a:cubicBezTo>
                  <a:pt x="228" y="9"/>
                  <a:pt x="228" y="9"/>
                  <a:pt x="227" y="9"/>
                </a:cubicBezTo>
                <a:cubicBezTo>
                  <a:pt x="227" y="9"/>
                  <a:pt x="227" y="9"/>
                  <a:pt x="227" y="9"/>
                </a:cubicBezTo>
                <a:cubicBezTo>
                  <a:pt x="227" y="9"/>
                  <a:pt x="227" y="9"/>
                  <a:pt x="227" y="9"/>
                </a:cubicBezTo>
                <a:cubicBezTo>
                  <a:pt x="226" y="9"/>
                  <a:pt x="226" y="9"/>
                  <a:pt x="226" y="9"/>
                </a:cubicBezTo>
                <a:cubicBezTo>
                  <a:pt x="226" y="9"/>
                  <a:pt x="226" y="9"/>
                  <a:pt x="226" y="9"/>
                </a:cubicBezTo>
                <a:cubicBezTo>
                  <a:pt x="226" y="9"/>
                  <a:pt x="226" y="9"/>
                  <a:pt x="226" y="9"/>
                </a:cubicBezTo>
                <a:cubicBezTo>
                  <a:pt x="225" y="9"/>
                  <a:pt x="225" y="9"/>
                  <a:pt x="225" y="9"/>
                </a:cubicBezTo>
                <a:cubicBezTo>
                  <a:pt x="225" y="9"/>
                  <a:pt x="225" y="9"/>
                  <a:pt x="225" y="9"/>
                </a:cubicBezTo>
                <a:cubicBezTo>
                  <a:pt x="225" y="9"/>
                  <a:pt x="225" y="9"/>
                  <a:pt x="225" y="9"/>
                </a:cubicBezTo>
                <a:cubicBezTo>
                  <a:pt x="225" y="9"/>
                  <a:pt x="225" y="9"/>
                  <a:pt x="224" y="9"/>
                </a:cubicBezTo>
                <a:cubicBezTo>
                  <a:pt x="224" y="9"/>
                  <a:pt x="224" y="9"/>
                  <a:pt x="224" y="9"/>
                </a:cubicBezTo>
                <a:cubicBezTo>
                  <a:pt x="224" y="9"/>
                  <a:pt x="224" y="9"/>
                  <a:pt x="224" y="9"/>
                </a:cubicBezTo>
                <a:cubicBezTo>
                  <a:pt x="224" y="9"/>
                  <a:pt x="223" y="9"/>
                  <a:pt x="223" y="9"/>
                </a:cubicBezTo>
                <a:cubicBezTo>
                  <a:pt x="223" y="9"/>
                  <a:pt x="223" y="9"/>
                  <a:pt x="223" y="9"/>
                </a:cubicBezTo>
                <a:cubicBezTo>
                  <a:pt x="223" y="10"/>
                  <a:pt x="222" y="10"/>
                  <a:pt x="222" y="10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10"/>
                  <a:pt x="221" y="10"/>
                  <a:pt x="221" y="10"/>
                </a:cubicBezTo>
                <a:cubicBezTo>
                  <a:pt x="221" y="10"/>
                  <a:pt x="221" y="10"/>
                  <a:pt x="221" y="10"/>
                </a:cubicBezTo>
                <a:cubicBezTo>
                  <a:pt x="220" y="10"/>
                  <a:pt x="220" y="10"/>
                  <a:pt x="220" y="10"/>
                </a:cubicBezTo>
                <a:cubicBezTo>
                  <a:pt x="220" y="10"/>
                  <a:pt x="220" y="10"/>
                  <a:pt x="219" y="10"/>
                </a:cubicBezTo>
                <a:cubicBezTo>
                  <a:pt x="219" y="10"/>
                  <a:pt x="219" y="10"/>
                  <a:pt x="219" y="10"/>
                </a:cubicBezTo>
                <a:cubicBezTo>
                  <a:pt x="219" y="10"/>
                  <a:pt x="218" y="11"/>
                  <a:pt x="218" y="11"/>
                </a:cubicBezTo>
                <a:cubicBezTo>
                  <a:pt x="218" y="11"/>
                  <a:pt x="218" y="11"/>
                  <a:pt x="218" y="11"/>
                </a:cubicBezTo>
                <a:cubicBezTo>
                  <a:pt x="218" y="11"/>
                  <a:pt x="217" y="11"/>
                  <a:pt x="217" y="11"/>
                </a:cubicBezTo>
                <a:cubicBezTo>
                  <a:pt x="217" y="11"/>
                  <a:pt x="217" y="11"/>
                  <a:pt x="217" y="11"/>
                </a:cubicBezTo>
                <a:cubicBezTo>
                  <a:pt x="216" y="11"/>
                  <a:pt x="216" y="11"/>
                  <a:pt x="216" y="11"/>
                </a:cubicBezTo>
                <a:cubicBezTo>
                  <a:pt x="216" y="11"/>
                  <a:pt x="216" y="11"/>
                  <a:pt x="216" y="11"/>
                </a:cubicBezTo>
                <a:cubicBezTo>
                  <a:pt x="215" y="12"/>
                  <a:pt x="215" y="12"/>
                  <a:pt x="215" y="12"/>
                </a:cubicBezTo>
                <a:cubicBezTo>
                  <a:pt x="215" y="12"/>
                  <a:pt x="215" y="12"/>
                  <a:pt x="215" y="12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2"/>
                  <a:pt x="213" y="12"/>
                  <a:pt x="213" y="12"/>
                </a:cubicBezTo>
                <a:cubicBezTo>
                  <a:pt x="213" y="12"/>
                  <a:pt x="213" y="12"/>
                  <a:pt x="213" y="12"/>
                </a:cubicBezTo>
                <a:cubicBezTo>
                  <a:pt x="213" y="13"/>
                  <a:pt x="213" y="13"/>
                  <a:pt x="213" y="13"/>
                </a:cubicBezTo>
                <a:cubicBezTo>
                  <a:pt x="213" y="13"/>
                  <a:pt x="213" y="13"/>
                  <a:pt x="213" y="13"/>
                </a:cubicBezTo>
                <a:cubicBezTo>
                  <a:pt x="212" y="13"/>
                  <a:pt x="212" y="13"/>
                  <a:pt x="212" y="13"/>
                </a:cubicBezTo>
                <a:cubicBezTo>
                  <a:pt x="212" y="13"/>
                  <a:pt x="212" y="13"/>
                  <a:pt x="212" y="13"/>
                </a:cubicBezTo>
                <a:cubicBezTo>
                  <a:pt x="213" y="13"/>
                  <a:pt x="213" y="13"/>
                  <a:pt x="213" y="13"/>
                </a:cubicBezTo>
                <a:close/>
                <a:moveTo>
                  <a:pt x="165" y="35"/>
                </a:moveTo>
                <a:cubicBezTo>
                  <a:pt x="165" y="35"/>
                  <a:pt x="164" y="36"/>
                  <a:pt x="164" y="36"/>
                </a:cubicBezTo>
                <a:cubicBezTo>
                  <a:pt x="164" y="37"/>
                  <a:pt x="164" y="37"/>
                  <a:pt x="162" y="38"/>
                </a:cubicBezTo>
                <a:cubicBezTo>
                  <a:pt x="162" y="37"/>
                  <a:pt x="162" y="37"/>
                  <a:pt x="163" y="37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63" y="36"/>
                  <a:pt x="163" y="36"/>
                  <a:pt x="162" y="36"/>
                </a:cubicBezTo>
                <a:cubicBezTo>
                  <a:pt x="162" y="36"/>
                  <a:pt x="162" y="36"/>
                  <a:pt x="162" y="36"/>
                </a:cubicBezTo>
                <a:cubicBezTo>
                  <a:pt x="162" y="36"/>
                  <a:pt x="162" y="36"/>
                  <a:pt x="162" y="36"/>
                </a:cubicBezTo>
                <a:cubicBezTo>
                  <a:pt x="162" y="36"/>
                  <a:pt x="162" y="36"/>
                  <a:pt x="161" y="36"/>
                </a:cubicBezTo>
                <a:cubicBezTo>
                  <a:pt x="161" y="36"/>
                  <a:pt x="161" y="36"/>
                  <a:pt x="161" y="37"/>
                </a:cubicBezTo>
                <a:cubicBezTo>
                  <a:pt x="161" y="37"/>
                  <a:pt x="161" y="37"/>
                  <a:pt x="160" y="37"/>
                </a:cubicBezTo>
                <a:cubicBezTo>
                  <a:pt x="160" y="37"/>
                  <a:pt x="160" y="37"/>
                  <a:pt x="160" y="37"/>
                </a:cubicBezTo>
                <a:cubicBezTo>
                  <a:pt x="161" y="37"/>
                  <a:pt x="161" y="37"/>
                  <a:pt x="161" y="37"/>
                </a:cubicBezTo>
                <a:cubicBezTo>
                  <a:pt x="161" y="37"/>
                  <a:pt x="161" y="37"/>
                  <a:pt x="161" y="37"/>
                </a:cubicBezTo>
                <a:cubicBezTo>
                  <a:pt x="159" y="39"/>
                  <a:pt x="158" y="39"/>
                  <a:pt x="156" y="40"/>
                </a:cubicBezTo>
                <a:cubicBezTo>
                  <a:pt x="156" y="40"/>
                  <a:pt x="156" y="40"/>
                  <a:pt x="156" y="40"/>
                </a:cubicBezTo>
                <a:cubicBezTo>
                  <a:pt x="156" y="40"/>
                  <a:pt x="156" y="40"/>
                  <a:pt x="156" y="40"/>
                </a:cubicBezTo>
                <a:cubicBezTo>
                  <a:pt x="157" y="40"/>
                  <a:pt x="157" y="39"/>
                  <a:pt x="157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7" y="40"/>
                  <a:pt x="158" y="40"/>
                  <a:pt x="161" y="39"/>
                </a:cubicBezTo>
                <a:cubicBezTo>
                  <a:pt x="160" y="39"/>
                  <a:pt x="156" y="41"/>
                  <a:pt x="156" y="42"/>
                </a:cubicBezTo>
                <a:cubicBezTo>
                  <a:pt x="156" y="42"/>
                  <a:pt x="156" y="42"/>
                  <a:pt x="156" y="42"/>
                </a:cubicBezTo>
                <a:cubicBezTo>
                  <a:pt x="156" y="42"/>
                  <a:pt x="158" y="42"/>
                  <a:pt x="160" y="41"/>
                </a:cubicBezTo>
                <a:cubicBezTo>
                  <a:pt x="160" y="41"/>
                  <a:pt x="160" y="41"/>
                  <a:pt x="161" y="41"/>
                </a:cubicBezTo>
                <a:cubicBezTo>
                  <a:pt x="161" y="41"/>
                  <a:pt x="161" y="40"/>
                  <a:pt x="162" y="40"/>
                </a:cubicBezTo>
                <a:cubicBezTo>
                  <a:pt x="162" y="40"/>
                  <a:pt x="162" y="40"/>
                  <a:pt x="165" y="38"/>
                </a:cubicBezTo>
                <a:cubicBezTo>
                  <a:pt x="165" y="38"/>
                  <a:pt x="165" y="38"/>
                  <a:pt x="165" y="38"/>
                </a:cubicBezTo>
                <a:cubicBezTo>
                  <a:pt x="165" y="38"/>
                  <a:pt x="165" y="38"/>
                  <a:pt x="165" y="38"/>
                </a:cubicBezTo>
                <a:cubicBezTo>
                  <a:pt x="166" y="37"/>
                  <a:pt x="166" y="37"/>
                  <a:pt x="169" y="34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0" y="33"/>
                  <a:pt x="165" y="35"/>
                  <a:pt x="165" y="35"/>
                </a:cubicBezTo>
                <a:cubicBezTo>
                  <a:pt x="165" y="35"/>
                  <a:pt x="165" y="35"/>
                  <a:pt x="165" y="35"/>
                </a:cubicBezTo>
                <a:close/>
                <a:moveTo>
                  <a:pt x="213" y="70"/>
                </a:moveTo>
                <a:cubicBezTo>
                  <a:pt x="213" y="70"/>
                  <a:pt x="213" y="70"/>
                  <a:pt x="213" y="70"/>
                </a:cubicBezTo>
                <a:cubicBezTo>
                  <a:pt x="213" y="70"/>
                  <a:pt x="213" y="70"/>
                  <a:pt x="214" y="70"/>
                </a:cubicBezTo>
                <a:cubicBezTo>
                  <a:pt x="214" y="70"/>
                  <a:pt x="214" y="70"/>
                  <a:pt x="214" y="71"/>
                </a:cubicBezTo>
                <a:cubicBezTo>
                  <a:pt x="214" y="71"/>
                  <a:pt x="214" y="71"/>
                  <a:pt x="215" y="71"/>
                </a:cubicBezTo>
                <a:cubicBezTo>
                  <a:pt x="215" y="71"/>
                  <a:pt x="215" y="71"/>
                  <a:pt x="215" y="71"/>
                </a:cubicBezTo>
                <a:cubicBezTo>
                  <a:pt x="215" y="71"/>
                  <a:pt x="216" y="72"/>
                  <a:pt x="21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72"/>
                  <a:pt x="217" y="73"/>
                  <a:pt x="217" y="73"/>
                </a:cubicBezTo>
                <a:cubicBezTo>
                  <a:pt x="217" y="73"/>
                  <a:pt x="217" y="73"/>
                  <a:pt x="217" y="73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218" y="74"/>
                  <a:pt x="218" y="75"/>
                  <a:pt x="218" y="75"/>
                </a:cubicBezTo>
                <a:cubicBezTo>
                  <a:pt x="219" y="75"/>
                  <a:pt x="219" y="75"/>
                  <a:pt x="219" y="76"/>
                </a:cubicBezTo>
                <a:cubicBezTo>
                  <a:pt x="219" y="76"/>
                  <a:pt x="220" y="76"/>
                  <a:pt x="220" y="76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0" y="77"/>
                  <a:pt x="221" y="77"/>
                  <a:pt x="221" y="77"/>
                </a:cubicBezTo>
                <a:cubicBezTo>
                  <a:pt x="221" y="77"/>
                  <a:pt x="221" y="78"/>
                  <a:pt x="221" y="78"/>
                </a:cubicBezTo>
                <a:cubicBezTo>
                  <a:pt x="221" y="78"/>
                  <a:pt x="221" y="78"/>
                  <a:pt x="222" y="78"/>
                </a:cubicBezTo>
                <a:cubicBezTo>
                  <a:pt x="222" y="78"/>
                  <a:pt x="222" y="78"/>
                  <a:pt x="222" y="78"/>
                </a:cubicBezTo>
                <a:cubicBezTo>
                  <a:pt x="222" y="78"/>
                  <a:pt x="222" y="78"/>
                  <a:pt x="222" y="78"/>
                </a:cubicBezTo>
                <a:cubicBezTo>
                  <a:pt x="222" y="78"/>
                  <a:pt x="222" y="78"/>
                  <a:pt x="222" y="78"/>
                </a:cubicBezTo>
                <a:cubicBezTo>
                  <a:pt x="225" y="78"/>
                  <a:pt x="229" y="67"/>
                  <a:pt x="229" y="67"/>
                </a:cubicBezTo>
                <a:cubicBezTo>
                  <a:pt x="230" y="66"/>
                  <a:pt x="230" y="66"/>
                  <a:pt x="230" y="66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210" y="61"/>
                  <a:pt x="210" y="60"/>
                  <a:pt x="215" y="58"/>
                </a:cubicBezTo>
                <a:cubicBezTo>
                  <a:pt x="217" y="57"/>
                  <a:pt x="218" y="56"/>
                  <a:pt x="218" y="56"/>
                </a:cubicBezTo>
                <a:cubicBezTo>
                  <a:pt x="218" y="54"/>
                  <a:pt x="211" y="48"/>
                  <a:pt x="207" y="47"/>
                </a:cubicBezTo>
                <a:cubicBezTo>
                  <a:pt x="207" y="47"/>
                  <a:pt x="207" y="47"/>
                  <a:pt x="206" y="47"/>
                </a:cubicBezTo>
                <a:cubicBezTo>
                  <a:pt x="206" y="47"/>
                  <a:pt x="206" y="47"/>
                  <a:pt x="206" y="47"/>
                </a:cubicBezTo>
                <a:cubicBezTo>
                  <a:pt x="206" y="47"/>
                  <a:pt x="206" y="47"/>
                  <a:pt x="205" y="47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205" y="47"/>
                  <a:pt x="205" y="47"/>
                  <a:pt x="204" y="47"/>
                </a:cubicBezTo>
                <a:cubicBezTo>
                  <a:pt x="204" y="47"/>
                  <a:pt x="204" y="47"/>
                  <a:pt x="204" y="47"/>
                </a:cubicBezTo>
                <a:cubicBezTo>
                  <a:pt x="204" y="47"/>
                  <a:pt x="203" y="47"/>
                  <a:pt x="203" y="46"/>
                </a:cubicBezTo>
                <a:cubicBezTo>
                  <a:pt x="201" y="46"/>
                  <a:pt x="201" y="43"/>
                  <a:pt x="199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199" y="43"/>
                  <a:pt x="198" y="43"/>
                  <a:pt x="198" y="43"/>
                </a:cubicBezTo>
                <a:cubicBezTo>
                  <a:pt x="198" y="43"/>
                  <a:pt x="197" y="43"/>
                  <a:pt x="197" y="43"/>
                </a:cubicBezTo>
                <a:cubicBezTo>
                  <a:pt x="197" y="43"/>
                  <a:pt x="196" y="43"/>
                  <a:pt x="196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4" y="44"/>
                  <a:pt x="194" y="44"/>
                  <a:pt x="193" y="44"/>
                </a:cubicBezTo>
                <a:cubicBezTo>
                  <a:pt x="193" y="44"/>
                  <a:pt x="192" y="45"/>
                  <a:pt x="192" y="45"/>
                </a:cubicBezTo>
                <a:cubicBezTo>
                  <a:pt x="191" y="45"/>
                  <a:pt x="190" y="45"/>
                  <a:pt x="190" y="46"/>
                </a:cubicBezTo>
                <a:cubicBezTo>
                  <a:pt x="189" y="46"/>
                  <a:pt x="188" y="46"/>
                  <a:pt x="188" y="46"/>
                </a:cubicBezTo>
                <a:cubicBezTo>
                  <a:pt x="188" y="46"/>
                  <a:pt x="188" y="46"/>
                  <a:pt x="188" y="46"/>
                </a:cubicBezTo>
                <a:cubicBezTo>
                  <a:pt x="188" y="46"/>
                  <a:pt x="187" y="46"/>
                  <a:pt x="187" y="47"/>
                </a:cubicBezTo>
                <a:cubicBezTo>
                  <a:pt x="187" y="47"/>
                  <a:pt x="187" y="47"/>
                  <a:pt x="187" y="47"/>
                </a:cubicBezTo>
                <a:cubicBezTo>
                  <a:pt x="187" y="47"/>
                  <a:pt x="187" y="47"/>
                  <a:pt x="186" y="47"/>
                </a:cubicBezTo>
                <a:cubicBezTo>
                  <a:pt x="186" y="47"/>
                  <a:pt x="186" y="47"/>
                  <a:pt x="186" y="47"/>
                </a:cubicBezTo>
                <a:cubicBezTo>
                  <a:pt x="186" y="47"/>
                  <a:pt x="186" y="47"/>
                  <a:pt x="186" y="47"/>
                </a:cubicBezTo>
                <a:cubicBezTo>
                  <a:pt x="186" y="47"/>
                  <a:pt x="186" y="47"/>
                  <a:pt x="186" y="47"/>
                </a:cubicBezTo>
                <a:cubicBezTo>
                  <a:pt x="186" y="47"/>
                  <a:pt x="186" y="47"/>
                  <a:pt x="186" y="47"/>
                </a:cubicBezTo>
                <a:cubicBezTo>
                  <a:pt x="186" y="46"/>
                  <a:pt x="185" y="46"/>
                  <a:pt x="185" y="41"/>
                </a:cubicBezTo>
                <a:cubicBezTo>
                  <a:pt x="185" y="41"/>
                  <a:pt x="185" y="41"/>
                  <a:pt x="185" y="41"/>
                </a:cubicBezTo>
                <a:cubicBezTo>
                  <a:pt x="185" y="41"/>
                  <a:pt x="184" y="41"/>
                  <a:pt x="184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3" y="41"/>
                  <a:pt x="183" y="41"/>
                  <a:pt x="183" y="41"/>
                </a:cubicBezTo>
                <a:cubicBezTo>
                  <a:pt x="182" y="41"/>
                  <a:pt x="182" y="41"/>
                  <a:pt x="182" y="41"/>
                </a:cubicBezTo>
                <a:cubicBezTo>
                  <a:pt x="182" y="41"/>
                  <a:pt x="181" y="41"/>
                  <a:pt x="181" y="41"/>
                </a:cubicBezTo>
                <a:cubicBezTo>
                  <a:pt x="181" y="41"/>
                  <a:pt x="181" y="41"/>
                  <a:pt x="181" y="41"/>
                </a:cubicBezTo>
                <a:cubicBezTo>
                  <a:pt x="180" y="41"/>
                  <a:pt x="180" y="41"/>
                  <a:pt x="180" y="41"/>
                </a:cubicBezTo>
                <a:cubicBezTo>
                  <a:pt x="180" y="41"/>
                  <a:pt x="180" y="41"/>
                  <a:pt x="179" y="41"/>
                </a:cubicBezTo>
                <a:cubicBezTo>
                  <a:pt x="179" y="41"/>
                  <a:pt x="179" y="41"/>
                  <a:pt x="179" y="41"/>
                </a:cubicBezTo>
                <a:cubicBezTo>
                  <a:pt x="172" y="43"/>
                  <a:pt x="154" y="58"/>
                  <a:pt x="158" y="61"/>
                </a:cubicBezTo>
                <a:cubicBezTo>
                  <a:pt x="158" y="61"/>
                  <a:pt x="158" y="61"/>
                  <a:pt x="158" y="61"/>
                </a:cubicBezTo>
                <a:cubicBezTo>
                  <a:pt x="158" y="61"/>
                  <a:pt x="159" y="61"/>
                  <a:pt x="159" y="61"/>
                </a:cubicBezTo>
                <a:cubicBezTo>
                  <a:pt x="159" y="61"/>
                  <a:pt x="159" y="61"/>
                  <a:pt x="159" y="61"/>
                </a:cubicBezTo>
                <a:cubicBezTo>
                  <a:pt x="160" y="61"/>
                  <a:pt x="160" y="62"/>
                  <a:pt x="160" y="62"/>
                </a:cubicBezTo>
                <a:cubicBezTo>
                  <a:pt x="160" y="62"/>
                  <a:pt x="161" y="62"/>
                  <a:pt x="161" y="62"/>
                </a:cubicBezTo>
                <a:cubicBezTo>
                  <a:pt x="161" y="62"/>
                  <a:pt x="161" y="62"/>
                  <a:pt x="161" y="62"/>
                </a:cubicBezTo>
                <a:cubicBezTo>
                  <a:pt x="162" y="62"/>
                  <a:pt x="163" y="62"/>
                  <a:pt x="164" y="62"/>
                </a:cubicBezTo>
                <a:cubicBezTo>
                  <a:pt x="164" y="62"/>
                  <a:pt x="165" y="62"/>
                  <a:pt x="165" y="62"/>
                </a:cubicBezTo>
                <a:cubicBezTo>
                  <a:pt x="165" y="62"/>
                  <a:pt x="166" y="62"/>
                  <a:pt x="166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7" y="61"/>
                  <a:pt x="168" y="61"/>
                  <a:pt x="168" y="61"/>
                </a:cubicBezTo>
                <a:cubicBezTo>
                  <a:pt x="168" y="61"/>
                  <a:pt x="168" y="61"/>
                  <a:pt x="168" y="61"/>
                </a:cubicBezTo>
                <a:cubicBezTo>
                  <a:pt x="169" y="61"/>
                  <a:pt x="169" y="61"/>
                  <a:pt x="170" y="61"/>
                </a:cubicBezTo>
                <a:cubicBezTo>
                  <a:pt x="170" y="61"/>
                  <a:pt x="170" y="61"/>
                  <a:pt x="170" y="61"/>
                </a:cubicBezTo>
                <a:cubicBezTo>
                  <a:pt x="170" y="61"/>
                  <a:pt x="171" y="61"/>
                  <a:pt x="171" y="61"/>
                </a:cubicBezTo>
                <a:cubicBezTo>
                  <a:pt x="171" y="61"/>
                  <a:pt x="171" y="61"/>
                  <a:pt x="171" y="61"/>
                </a:cubicBezTo>
                <a:cubicBezTo>
                  <a:pt x="172" y="61"/>
                  <a:pt x="172" y="61"/>
                  <a:pt x="173" y="60"/>
                </a:cubicBezTo>
                <a:cubicBezTo>
                  <a:pt x="173" y="60"/>
                  <a:pt x="173" y="60"/>
                  <a:pt x="173" y="60"/>
                </a:cubicBezTo>
                <a:cubicBezTo>
                  <a:pt x="173" y="60"/>
                  <a:pt x="173" y="60"/>
                  <a:pt x="174" y="6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74" y="59"/>
                  <a:pt x="174" y="58"/>
                  <a:pt x="179" y="58"/>
                </a:cubicBezTo>
                <a:cubicBezTo>
                  <a:pt x="184" y="57"/>
                  <a:pt x="184" y="56"/>
                  <a:pt x="185" y="55"/>
                </a:cubicBezTo>
                <a:cubicBezTo>
                  <a:pt x="186" y="56"/>
                  <a:pt x="189" y="58"/>
                  <a:pt x="189" y="58"/>
                </a:cubicBezTo>
                <a:cubicBezTo>
                  <a:pt x="190" y="60"/>
                  <a:pt x="191" y="62"/>
                  <a:pt x="192" y="64"/>
                </a:cubicBezTo>
                <a:cubicBezTo>
                  <a:pt x="194" y="66"/>
                  <a:pt x="198" y="66"/>
                  <a:pt x="198" y="70"/>
                </a:cubicBezTo>
                <a:cubicBezTo>
                  <a:pt x="198" y="70"/>
                  <a:pt x="197" y="79"/>
                  <a:pt x="185" y="82"/>
                </a:cubicBezTo>
                <a:cubicBezTo>
                  <a:pt x="181" y="83"/>
                  <a:pt x="177" y="83"/>
                  <a:pt x="174" y="85"/>
                </a:cubicBezTo>
                <a:cubicBezTo>
                  <a:pt x="172" y="86"/>
                  <a:pt x="172" y="88"/>
                  <a:pt x="173" y="89"/>
                </a:cubicBezTo>
                <a:cubicBezTo>
                  <a:pt x="173" y="89"/>
                  <a:pt x="173" y="89"/>
                  <a:pt x="173" y="89"/>
                </a:cubicBezTo>
                <a:cubicBezTo>
                  <a:pt x="173" y="89"/>
                  <a:pt x="173" y="89"/>
                  <a:pt x="173" y="89"/>
                </a:cubicBezTo>
                <a:cubicBezTo>
                  <a:pt x="174" y="89"/>
                  <a:pt x="174" y="89"/>
                  <a:pt x="174" y="89"/>
                </a:cubicBezTo>
                <a:cubicBezTo>
                  <a:pt x="174" y="89"/>
                  <a:pt x="174" y="89"/>
                  <a:pt x="174" y="89"/>
                </a:cubicBezTo>
                <a:cubicBezTo>
                  <a:pt x="174" y="89"/>
                  <a:pt x="175" y="89"/>
                  <a:pt x="175" y="89"/>
                </a:cubicBezTo>
                <a:cubicBezTo>
                  <a:pt x="175" y="89"/>
                  <a:pt x="175" y="89"/>
                  <a:pt x="175" y="89"/>
                </a:cubicBezTo>
                <a:cubicBezTo>
                  <a:pt x="176" y="89"/>
                  <a:pt x="176" y="89"/>
                  <a:pt x="176" y="89"/>
                </a:cubicBezTo>
                <a:cubicBezTo>
                  <a:pt x="176" y="89"/>
                  <a:pt x="177" y="89"/>
                  <a:pt x="177" y="89"/>
                </a:cubicBezTo>
                <a:cubicBezTo>
                  <a:pt x="177" y="89"/>
                  <a:pt x="177" y="89"/>
                  <a:pt x="178" y="89"/>
                </a:cubicBezTo>
                <a:cubicBezTo>
                  <a:pt x="178" y="89"/>
                  <a:pt x="178" y="88"/>
                  <a:pt x="179" y="88"/>
                </a:cubicBezTo>
                <a:cubicBezTo>
                  <a:pt x="179" y="88"/>
                  <a:pt x="179" y="88"/>
                  <a:pt x="180" y="88"/>
                </a:cubicBezTo>
                <a:cubicBezTo>
                  <a:pt x="180" y="88"/>
                  <a:pt x="181" y="88"/>
                  <a:pt x="182" y="87"/>
                </a:cubicBezTo>
                <a:cubicBezTo>
                  <a:pt x="182" y="87"/>
                  <a:pt x="183" y="87"/>
                  <a:pt x="183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7"/>
                  <a:pt x="184" y="87"/>
                  <a:pt x="185" y="87"/>
                </a:cubicBezTo>
                <a:cubicBezTo>
                  <a:pt x="185" y="87"/>
                  <a:pt x="185" y="86"/>
                  <a:pt x="185" y="86"/>
                </a:cubicBezTo>
                <a:cubicBezTo>
                  <a:pt x="185" y="86"/>
                  <a:pt x="186" y="86"/>
                  <a:pt x="186" y="86"/>
                </a:cubicBezTo>
                <a:cubicBezTo>
                  <a:pt x="186" y="86"/>
                  <a:pt x="186" y="86"/>
                  <a:pt x="186" y="86"/>
                </a:cubicBezTo>
                <a:cubicBezTo>
                  <a:pt x="187" y="86"/>
                  <a:pt x="187" y="86"/>
                  <a:pt x="187" y="86"/>
                </a:cubicBezTo>
                <a:cubicBezTo>
                  <a:pt x="187" y="86"/>
                  <a:pt x="187" y="86"/>
                  <a:pt x="187" y="86"/>
                </a:cubicBezTo>
                <a:cubicBezTo>
                  <a:pt x="188" y="87"/>
                  <a:pt x="188" y="87"/>
                  <a:pt x="189" y="87"/>
                </a:cubicBezTo>
                <a:cubicBezTo>
                  <a:pt x="189" y="87"/>
                  <a:pt x="189" y="87"/>
                  <a:pt x="189" y="87"/>
                </a:cubicBezTo>
                <a:cubicBezTo>
                  <a:pt x="189" y="87"/>
                  <a:pt x="190" y="87"/>
                  <a:pt x="190" y="87"/>
                </a:cubicBezTo>
                <a:cubicBezTo>
                  <a:pt x="190" y="87"/>
                  <a:pt x="190" y="87"/>
                  <a:pt x="191" y="87"/>
                </a:cubicBezTo>
                <a:cubicBezTo>
                  <a:pt x="191" y="88"/>
                  <a:pt x="192" y="88"/>
                  <a:pt x="192" y="88"/>
                </a:cubicBezTo>
                <a:cubicBezTo>
                  <a:pt x="193" y="88"/>
                  <a:pt x="193" y="88"/>
                  <a:pt x="193" y="89"/>
                </a:cubicBezTo>
                <a:cubicBezTo>
                  <a:pt x="194" y="89"/>
                  <a:pt x="195" y="89"/>
                  <a:pt x="196" y="90"/>
                </a:cubicBezTo>
                <a:cubicBezTo>
                  <a:pt x="195" y="90"/>
                  <a:pt x="195" y="90"/>
                  <a:pt x="191" y="92"/>
                </a:cubicBezTo>
                <a:cubicBezTo>
                  <a:pt x="191" y="92"/>
                  <a:pt x="192" y="92"/>
                  <a:pt x="192" y="92"/>
                </a:cubicBezTo>
                <a:cubicBezTo>
                  <a:pt x="192" y="92"/>
                  <a:pt x="192" y="92"/>
                  <a:pt x="192" y="92"/>
                </a:cubicBezTo>
                <a:cubicBezTo>
                  <a:pt x="193" y="92"/>
                  <a:pt x="193" y="93"/>
                  <a:pt x="194" y="93"/>
                </a:cubicBezTo>
                <a:cubicBezTo>
                  <a:pt x="194" y="93"/>
                  <a:pt x="194" y="93"/>
                  <a:pt x="194" y="93"/>
                </a:cubicBezTo>
                <a:cubicBezTo>
                  <a:pt x="195" y="93"/>
                  <a:pt x="195" y="93"/>
                  <a:pt x="196" y="9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7" y="94"/>
                  <a:pt x="197" y="94"/>
                  <a:pt x="198" y="94"/>
                </a:cubicBezTo>
                <a:cubicBezTo>
                  <a:pt x="198" y="94"/>
                  <a:pt x="198" y="94"/>
                  <a:pt x="198" y="94"/>
                </a:cubicBezTo>
                <a:cubicBezTo>
                  <a:pt x="199" y="94"/>
                  <a:pt x="200" y="94"/>
                  <a:pt x="201" y="94"/>
                </a:cubicBezTo>
                <a:cubicBezTo>
                  <a:pt x="201" y="94"/>
                  <a:pt x="201" y="94"/>
                  <a:pt x="201" y="94"/>
                </a:cubicBezTo>
                <a:cubicBezTo>
                  <a:pt x="202" y="95"/>
                  <a:pt x="202" y="95"/>
                  <a:pt x="203" y="95"/>
                </a:cubicBezTo>
                <a:cubicBezTo>
                  <a:pt x="203" y="95"/>
                  <a:pt x="203" y="95"/>
                  <a:pt x="204" y="95"/>
                </a:cubicBezTo>
                <a:cubicBezTo>
                  <a:pt x="204" y="95"/>
                  <a:pt x="205" y="95"/>
                  <a:pt x="206" y="95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207" y="95"/>
                  <a:pt x="207" y="95"/>
                  <a:pt x="208" y="95"/>
                </a:cubicBezTo>
                <a:cubicBezTo>
                  <a:pt x="208" y="95"/>
                  <a:pt x="208" y="95"/>
                  <a:pt x="208" y="95"/>
                </a:cubicBezTo>
                <a:cubicBezTo>
                  <a:pt x="208" y="95"/>
                  <a:pt x="208" y="95"/>
                  <a:pt x="208" y="95"/>
                </a:cubicBezTo>
                <a:cubicBezTo>
                  <a:pt x="209" y="95"/>
                  <a:pt x="209" y="95"/>
                  <a:pt x="210" y="95"/>
                </a:cubicBezTo>
                <a:cubicBezTo>
                  <a:pt x="210" y="95"/>
                  <a:pt x="210" y="95"/>
                  <a:pt x="210" y="95"/>
                </a:cubicBezTo>
                <a:cubicBezTo>
                  <a:pt x="210" y="95"/>
                  <a:pt x="211" y="95"/>
                  <a:pt x="211" y="95"/>
                </a:cubicBezTo>
                <a:cubicBezTo>
                  <a:pt x="211" y="94"/>
                  <a:pt x="211" y="94"/>
                  <a:pt x="210" y="94"/>
                </a:cubicBezTo>
                <a:cubicBezTo>
                  <a:pt x="210" y="94"/>
                  <a:pt x="210" y="94"/>
                  <a:pt x="203" y="88"/>
                </a:cubicBezTo>
                <a:cubicBezTo>
                  <a:pt x="208" y="88"/>
                  <a:pt x="210" y="89"/>
                  <a:pt x="213" y="91"/>
                </a:cubicBezTo>
                <a:cubicBezTo>
                  <a:pt x="213" y="91"/>
                  <a:pt x="213" y="91"/>
                  <a:pt x="214" y="91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6" y="91"/>
                  <a:pt x="219" y="85"/>
                  <a:pt x="217" y="83"/>
                </a:cubicBezTo>
                <a:cubicBezTo>
                  <a:pt x="214" y="80"/>
                  <a:pt x="209" y="81"/>
                  <a:pt x="207" y="76"/>
                </a:cubicBezTo>
                <a:cubicBezTo>
                  <a:pt x="206" y="72"/>
                  <a:pt x="213" y="70"/>
                  <a:pt x="213" y="70"/>
                </a:cubicBezTo>
                <a:close/>
                <a:moveTo>
                  <a:pt x="145" y="41"/>
                </a:moveTo>
                <a:cubicBezTo>
                  <a:pt x="145" y="41"/>
                  <a:pt x="145" y="41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6" y="41"/>
                  <a:pt x="146" y="41"/>
                  <a:pt x="146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47" y="40"/>
                  <a:pt x="147" y="40"/>
                  <a:pt x="148" y="40"/>
                </a:cubicBezTo>
                <a:cubicBezTo>
                  <a:pt x="148" y="40"/>
                  <a:pt x="148" y="39"/>
                  <a:pt x="148" y="39"/>
                </a:cubicBezTo>
                <a:cubicBezTo>
                  <a:pt x="148" y="39"/>
                  <a:pt x="148" y="39"/>
                  <a:pt x="148" y="39"/>
                </a:cubicBezTo>
                <a:cubicBezTo>
                  <a:pt x="148" y="39"/>
                  <a:pt x="148" y="39"/>
                  <a:pt x="148" y="39"/>
                </a:cubicBezTo>
                <a:cubicBezTo>
                  <a:pt x="148" y="39"/>
                  <a:pt x="145" y="40"/>
                  <a:pt x="145" y="41"/>
                </a:cubicBezTo>
                <a:close/>
                <a:moveTo>
                  <a:pt x="258" y="52"/>
                </a:moveTo>
                <a:cubicBezTo>
                  <a:pt x="258" y="52"/>
                  <a:pt x="258" y="52"/>
                  <a:pt x="258" y="52"/>
                </a:cubicBezTo>
                <a:cubicBezTo>
                  <a:pt x="258" y="52"/>
                  <a:pt x="259" y="52"/>
                  <a:pt x="259" y="52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62" y="52"/>
                  <a:pt x="262" y="52"/>
                  <a:pt x="262" y="52"/>
                </a:cubicBezTo>
                <a:cubicBezTo>
                  <a:pt x="262" y="52"/>
                  <a:pt x="263" y="51"/>
                  <a:pt x="263" y="51"/>
                </a:cubicBezTo>
                <a:cubicBezTo>
                  <a:pt x="264" y="50"/>
                  <a:pt x="263" y="50"/>
                  <a:pt x="263" y="50"/>
                </a:cubicBezTo>
                <a:cubicBezTo>
                  <a:pt x="263" y="49"/>
                  <a:pt x="262" y="49"/>
                  <a:pt x="262" y="49"/>
                </a:cubicBezTo>
                <a:cubicBezTo>
                  <a:pt x="262" y="49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1" y="48"/>
                  <a:pt x="261" y="48"/>
                  <a:pt x="260" y="48"/>
                </a:cubicBezTo>
                <a:cubicBezTo>
                  <a:pt x="259" y="48"/>
                  <a:pt x="255" y="51"/>
                  <a:pt x="257" y="52"/>
                </a:cubicBezTo>
                <a:cubicBezTo>
                  <a:pt x="257" y="52"/>
                  <a:pt x="258" y="52"/>
                  <a:pt x="258" y="52"/>
                </a:cubicBezTo>
                <a:close/>
                <a:moveTo>
                  <a:pt x="176" y="27"/>
                </a:moveTo>
                <a:cubicBezTo>
                  <a:pt x="175" y="27"/>
                  <a:pt x="173" y="28"/>
                  <a:pt x="173" y="28"/>
                </a:cubicBezTo>
                <a:cubicBezTo>
                  <a:pt x="173" y="28"/>
                  <a:pt x="173" y="28"/>
                  <a:pt x="173" y="28"/>
                </a:cubicBezTo>
                <a:cubicBezTo>
                  <a:pt x="174" y="28"/>
                  <a:pt x="174" y="28"/>
                  <a:pt x="175" y="27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75" y="27"/>
                  <a:pt x="175" y="27"/>
                  <a:pt x="176" y="27"/>
                </a:cubicBezTo>
                <a:cubicBezTo>
                  <a:pt x="176" y="27"/>
                  <a:pt x="176" y="27"/>
                  <a:pt x="176" y="27"/>
                </a:cubicBezTo>
                <a:cubicBezTo>
                  <a:pt x="176" y="27"/>
                  <a:pt x="176" y="27"/>
                  <a:pt x="176" y="27"/>
                </a:cubicBezTo>
                <a:cubicBezTo>
                  <a:pt x="176" y="27"/>
                  <a:pt x="176" y="27"/>
                  <a:pt x="176" y="27"/>
                </a:cubicBezTo>
                <a:cubicBezTo>
                  <a:pt x="176" y="28"/>
                  <a:pt x="175" y="28"/>
                  <a:pt x="175" y="28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75" y="28"/>
                  <a:pt x="175" y="28"/>
                  <a:pt x="176" y="28"/>
                </a:cubicBezTo>
                <a:cubicBezTo>
                  <a:pt x="176" y="28"/>
                  <a:pt x="176" y="28"/>
                  <a:pt x="176" y="28"/>
                </a:cubicBezTo>
                <a:cubicBezTo>
                  <a:pt x="176" y="28"/>
                  <a:pt x="176" y="28"/>
                  <a:pt x="176" y="28"/>
                </a:cubicBezTo>
                <a:cubicBezTo>
                  <a:pt x="176" y="28"/>
                  <a:pt x="177" y="28"/>
                  <a:pt x="177" y="28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8" y="28"/>
                  <a:pt x="178" y="28"/>
                  <a:pt x="178" y="28"/>
                </a:cubicBezTo>
                <a:cubicBezTo>
                  <a:pt x="179" y="27"/>
                  <a:pt x="181" y="25"/>
                  <a:pt x="181" y="24"/>
                </a:cubicBezTo>
                <a:cubicBezTo>
                  <a:pt x="181" y="24"/>
                  <a:pt x="181" y="24"/>
                  <a:pt x="181" y="24"/>
                </a:cubicBezTo>
                <a:cubicBezTo>
                  <a:pt x="181" y="24"/>
                  <a:pt x="181" y="24"/>
                  <a:pt x="181" y="24"/>
                </a:cubicBezTo>
                <a:cubicBezTo>
                  <a:pt x="181" y="24"/>
                  <a:pt x="181" y="24"/>
                  <a:pt x="180" y="24"/>
                </a:cubicBezTo>
                <a:cubicBezTo>
                  <a:pt x="181" y="24"/>
                  <a:pt x="181" y="24"/>
                  <a:pt x="182" y="24"/>
                </a:cubicBezTo>
                <a:cubicBezTo>
                  <a:pt x="182" y="24"/>
                  <a:pt x="182" y="24"/>
                  <a:pt x="182" y="23"/>
                </a:cubicBezTo>
                <a:cubicBezTo>
                  <a:pt x="182" y="23"/>
                  <a:pt x="182" y="23"/>
                  <a:pt x="182" y="23"/>
                </a:cubicBezTo>
                <a:cubicBezTo>
                  <a:pt x="182" y="23"/>
                  <a:pt x="182" y="23"/>
                  <a:pt x="182" y="23"/>
                </a:cubicBezTo>
                <a:cubicBezTo>
                  <a:pt x="182" y="23"/>
                  <a:pt x="182" y="23"/>
                  <a:pt x="182" y="23"/>
                </a:cubicBezTo>
                <a:cubicBezTo>
                  <a:pt x="179" y="24"/>
                  <a:pt x="176" y="26"/>
                  <a:pt x="176" y="26"/>
                </a:cubicBezTo>
                <a:cubicBezTo>
                  <a:pt x="176" y="26"/>
                  <a:pt x="176" y="26"/>
                  <a:pt x="176" y="26"/>
                </a:cubicBezTo>
                <a:cubicBezTo>
                  <a:pt x="176" y="26"/>
                  <a:pt x="176" y="26"/>
                  <a:pt x="176" y="26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7" y="26"/>
                  <a:pt x="177" y="26"/>
                  <a:pt x="176" y="27"/>
                </a:cubicBezTo>
                <a:close/>
                <a:moveTo>
                  <a:pt x="164" y="40"/>
                </a:moveTo>
                <a:cubicBezTo>
                  <a:pt x="163" y="40"/>
                  <a:pt x="163" y="40"/>
                  <a:pt x="164" y="41"/>
                </a:cubicBezTo>
                <a:cubicBezTo>
                  <a:pt x="164" y="41"/>
                  <a:pt x="164" y="41"/>
                  <a:pt x="165" y="41"/>
                </a:cubicBezTo>
                <a:cubicBezTo>
                  <a:pt x="165" y="41"/>
                  <a:pt x="165" y="41"/>
                  <a:pt x="165" y="41"/>
                </a:cubicBezTo>
                <a:cubicBezTo>
                  <a:pt x="165" y="41"/>
                  <a:pt x="165" y="41"/>
                  <a:pt x="165" y="41"/>
                </a:cubicBezTo>
                <a:cubicBezTo>
                  <a:pt x="165" y="41"/>
                  <a:pt x="166" y="41"/>
                  <a:pt x="166" y="41"/>
                </a:cubicBezTo>
                <a:cubicBezTo>
                  <a:pt x="166" y="41"/>
                  <a:pt x="166" y="41"/>
                  <a:pt x="167" y="41"/>
                </a:cubicBezTo>
                <a:cubicBezTo>
                  <a:pt x="167" y="40"/>
                  <a:pt x="168" y="40"/>
                  <a:pt x="168" y="40"/>
                </a:cubicBezTo>
                <a:cubicBezTo>
                  <a:pt x="169" y="39"/>
                  <a:pt x="171" y="37"/>
                  <a:pt x="170" y="37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68" y="37"/>
                  <a:pt x="164" y="40"/>
                  <a:pt x="164" y="40"/>
                </a:cubicBezTo>
                <a:close/>
                <a:moveTo>
                  <a:pt x="191" y="25"/>
                </a:moveTo>
                <a:cubicBezTo>
                  <a:pt x="191" y="25"/>
                  <a:pt x="191" y="25"/>
                  <a:pt x="191" y="25"/>
                </a:cubicBezTo>
                <a:cubicBezTo>
                  <a:pt x="191" y="25"/>
                  <a:pt x="190" y="25"/>
                  <a:pt x="190" y="25"/>
                </a:cubicBezTo>
                <a:cubicBezTo>
                  <a:pt x="190" y="25"/>
                  <a:pt x="190" y="25"/>
                  <a:pt x="190" y="25"/>
                </a:cubicBezTo>
                <a:cubicBezTo>
                  <a:pt x="189" y="25"/>
                  <a:pt x="188" y="26"/>
                  <a:pt x="186" y="26"/>
                </a:cubicBezTo>
                <a:cubicBezTo>
                  <a:pt x="185" y="27"/>
                  <a:pt x="183" y="27"/>
                  <a:pt x="182" y="27"/>
                </a:cubicBezTo>
                <a:cubicBezTo>
                  <a:pt x="181" y="28"/>
                  <a:pt x="180" y="28"/>
                  <a:pt x="180" y="28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28"/>
                  <a:pt x="180" y="28"/>
                  <a:pt x="181" y="28"/>
                </a:cubicBezTo>
                <a:cubicBezTo>
                  <a:pt x="181" y="28"/>
                  <a:pt x="181" y="28"/>
                  <a:pt x="181" y="28"/>
                </a:cubicBezTo>
                <a:cubicBezTo>
                  <a:pt x="181" y="28"/>
                  <a:pt x="181" y="28"/>
                  <a:pt x="181" y="28"/>
                </a:cubicBezTo>
                <a:cubicBezTo>
                  <a:pt x="181" y="28"/>
                  <a:pt x="181" y="28"/>
                  <a:pt x="182" y="28"/>
                </a:cubicBezTo>
                <a:cubicBezTo>
                  <a:pt x="182" y="28"/>
                  <a:pt x="182" y="28"/>
                  <a:pt x="182" y="28"/>
                </a:cubicBezTo>
                <a:cubicBezTo>
                  <a:pt x="182" y="28"/>
                  <a:pt x="182" y="28"/>
                  <a:pt x="182" y="28"/>
                </a:cubicBezTo>
                <a:cubicBezTo>
                  <a:pt x="183" y="28"/>
                  <a:pt x="183" y="28"/>
                  <a:pt x="183" y="28"/>
                </a:cubicBezTo>
                <a:cubicBezTo>
                  <a:pt x="183" y="28"/>
                  <a:pt x="183" y="28"/>
                  <a:pt x="184" y="28"/>
                </a:cubicBezTo>
                <a:cubicBezTo>
                  <a:pt x="184" y="28"/>
                  <a:pt x="184" y="28"/>
                  <a:pt x="184" y="28"/>
                </a:cubicBezTo>
                <a:cubicBezTo>
                  <a:pt x="184" y="28"/>
                  <a:pt x="184" y="28"/>
                  <a:pt x="185" y="27"/>
                </a:cubicBezTo>
                <a:cubicBezTo>
                  <a:pt x="185" y="27"/>
                  <a:pt x="185" y="27"/>
                  <a:pt x="185" y="27"/>
                </a:cubicBezTo>
                <a:cubicBezTo>
                  <a:pt x="185" y="27"/>
                  <a:pt x="186" y="27"/>
                  <a:pt x="186" y="27"/>
                </a:cubicBezTo>
                <a:cubicBezTo>
                  <a:pt x="186" y="27"/>
                  <a:pt x="186" y="27"/>
                  <a:pt x="186" y="27"/>
                </a:cubicBezTo>
                <a:cubicBezTo>
                  <a:pt x="186" y="27"/>
                  <a:pt x="187" y="27"/>
                  <a:pt x="187" y="27"/>
                </a:cubicBezTo>
                <a:cubicBezTo>
                  <a:pt x="188" y="27"/>
                  <a:pt x="189" y="26"/>
                  <a:pt x="190" y="25"/>
                </a:cubicBezTo>
                <a:cubicBezTo>
                  <a:pt x="190" y="25"/>
                  <a:pt x="191" y="25"/>
                  <a:pt x="191" y="25"/>
                </a:cubicBezTo>
                <a:close/>
                <a:moveTo>
                  <a:pt x="180" y="27"/>
                </a:moveTo>
                <a:cubicBezTo>
                  <a:pt x="180" y="27"/>
                  <a:pt x="180" y="27"/>
                  <a:pt x="180" y="27"/>
                </a:cubicBezTo>
                <a:cubicBezTo>
                  <a:pt x="181" y="27"/>
                  <a:pt x="185" y="25"/>
                  <a:pt x="186" y="25"/>
                </a:cubicBezTo>
                <a:cubicBezTo>
                  <a:pt x="187" y="25"/>
                  <a:pt x="187" y="24"/>
                  <a:pt x="187" y="24"/>
                </a:cubicBezTo>
                <a:cubicBezTo>
                  <a:pt x="187" y="24"/>
                  <a:pt x="186" y="24"/>
                  <a:pt x="186" y="24"/>
                </a:cubicBezTo>
                <a:cubicBezTo>
                  <a:pt x="186" y="24"/>
                  <a:pt x="187" y="24"/>
                  <a:pt x="186" y="23"/>
                </a:cubicBezTo>
                <a:cubicBezTo>
                  <a:pt x="186" y="23"/>
                  <a:pt x="186" y="23"/>
                  <a:pt x="186" y="23"/>
                </a:cubicBezTo>
                <a:cubicBezTo>
                  <a:pt x="186" y="23"/>
                  <a:pt x="186" y="23"/>
                  <a:pt x="186" y="23"/>
                </a:cubicBezTo>
                <a:cubicBezTo>
                  <a:pt x="186" y="23"/>
                  <a:pt x="186" y="23"/>
                  <a:pt x="186" y="23"/>
                </a:cubicBezTo>
                <a:cubicBezTo>
                  <a:pt x="186" y="23"/>
                  <a:pt x="186" y="23"/>
                  <a:pt x="186" y="23"/>
                </a:cubicBezTo>
                <a:cubicBezTo>
                  <a:pt x="186" y="23"/>
                  <a:pt x="186" y="23"/>
                  <a:pt x="186" y="23"/>
                </a:cubicBezTo>
                <a:cubicBezTo>
                  <a:pt x="186" y="23"/>
                  <a:pt x="185" y="23"/>
                  <a:pt x="185" y="24"/>
                </a:cubicBezTo>
                <a:cubicBezTo>
                  <a:pt x="184" y="24"/>
                  <a:pt x="183" y="25"/>
                  <a:pt x="182" y="26"/>
                </a:cubicBezTo>
                <a:cubicBezTo>
                  <a:pt x="181" y="26"/>
                  <a:pt x="180" y="27"/>
                  <a:pt x="180" y="27"/>
                </a:cubicBezTo>
                <a:close/>
                <a:moveTo>
                  <a:pt x="188" y="21"/>
                </a:moveTo>
                <a:cubicBezTo>
                  <a:pt x="189" y="21"/>
                  <a:pt x="189" y="21"/>
                  <a:pt x="189" y="21"/>
                </a:cubicBezTo>
                <a:cubicBezTo>
                  <a:pt x="189" y="21"/>
                  <a:pt x="189" y="21"/>
                  <a:pt x="189" y="21"/>
                </a:cubicBezTo>
                <a:cubicBezTo>
                  <a:pt x="189" y="21"/>
                  <a:pt x="190" y="21"/>
                  <a:pt x="190" y="21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19"/>
                  <a:pt x="190" y="20"/>
                  <a:pt x="189" y="20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8" y="21"/>
                  <a:pt x="188" y="21"/>
                  <a:pt x="188" y="21"/>
                </a:cubicBezTo>
                <a:close/>
                <a:moveTo>
                  <a:pt x="194" y="20"/>
                </a:moveTo>
                <a:cubicBezTo>
                  <a:pt x="194" y="20"/>
                  <a:pt x="194" y="20"/>
                  <a:pt x="194" y="20"/>
                </a:cubicBezTo>
                <a:cubicBezTo>
                  <a:pt x="194" y="20"/>
                  <a:pt x="194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6" y="19"/>
                  <a:pt x="197" y="19"/>
                  <a:pt x="197" y="19"/>
                </a:cubicBezTo>
                <a:cubicBezTo>
                  <a:pt x="197" y="19"/>
                  <a:pt x="198" y="19"/>
                  <a:pt x="198" y="19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8" y="19"/>
                  <a:pt x="198" y="19"/>
                  <a:pt x="199" y="19"/>
                </a:cubicBezTo>
                <a:cubicBezTo>
                  <a:pt x="199" y="19"/>
                  <a:pt x="199" y="19"/>
                  <a:pt x="199" y="19"/>
                </a:cubicBezTo>
                <a:cubicBezTo>
                  <a:pt x="199" y="19"/>
                  <a:pt x="199" y="19"/>
                  <a:pt x="199" y="19"/>
                </a:cubicBezTo>
                <a:cubicBezTo>
                  <a:pt x="199" y="19"/>
                  <a:pt x="199" y="19"/>
                  <a:pt x="199" y="19"/>
                </a:cubicBezTo>
                <a:cubicBezTo>
                  <a:pt x="199" y="19"/>
                  <a:pt x="198" y="19"/>
                  <a:pt x="197" y="20"/>
                </a:cubicBezTo>
                <a:cubicBezTo>
                  <a:pt x="193" y="21"/>
                  <a:pt x="192" y="21"/>
                  <a:pt x="192" y="22"/>
                </a:cubicBezTo>
                <a:cubicBezTo>
                  <a:pt x="191" y="22"/>
                  <a:pt x="191" y="23"/>
                  <a:pt x="192" y="23"/>
                </a:cubicBezTo>
                <a:cubicBezTo>
                  <a:pt x="192" y="23"/>
                  <a:pt x="192" y="23"/>
                  <a:pt x="192" y="23"/>
                </a:cubicBezTo>
                <a:cubicBezTo>
                  <a:pt x="192" y="23"/>
                  <a:pt x="192" y="23"/>
                  <a:pt x="192" y="23"/>
                </a:cubicBezTo>
                <a:cubicBezTo>
                  <a:pt x="192" y="23"/>
                  <a:pt x="192" y="23"/>
                  <a:pt x="192" y="23"/>
                </a:cubicBezTo>
                <a:cubicBezTo>
                  <a:pt x="192" y="23"/>
                  <a:pt x="192" y="23"/>
                  <a:pt x="192" y="23"/>
                </a:cubicBezTo>
                <a:cubicBezTo>
                  <a:pt x="192" y="23"/>
                  <a:pt x="192" y="23"/>
                  <a:pt x="192" y="23"/>
                </a:cubicBezTo>
                <a:cubicBezTo>
                  <a:pt x="192" y="23"/>
                  <a:pt x="193" y="23"/>
                  <a:pt x="194" y="23"/>
                </a:cubicBezTo>
                <a:cubicBezTo>
                  <a:pt x="195" y="22"/>
                  <a:pt x="196" y="22"/>
                  <a:pt x="197" y="22"/>
                </a:cubicBezTo>
                <a:cubicBezTo>
                  <a:pt x="199" y="21"/>
                  <a:pt x="201" y="20"/>
                  <a:pt x="203" y="19"/>
                </a:cubicBezTo>
                <a:cubicBezTo>
                  <a:pt x="204" y="18"/>
                  <a:pt x="206" y="18"/>
                  <a:pt x="207" y="18"/>
                </a:cubicBezTo>
                <a:cubicBezTo>
                  <a:pt x="207" y="17"/>
                  <a:pt x="207" y="17"/>
                  <a:pt x="207" y="17"/>
                </a:cubicBezTo>
                <a:cubicBezTo>
                  <a:pt x="207" y="17"/>
                  <a:pt x="207" y="17"/>
                  <a:pt x="206" y="17"/>
                </a:cubicBezTo>
                <a:cubicBezTo>
                  <a:pt x="206" y="17"/>
                  <a:pt x="206" y="17"/>
                  <a:pt x="206" y="17"/>
                </a:cubicBezTo>
                <a:cubicBezTo>
                  <a:pt x="207" y="17"/>
                  <a:pt x="207" y="17"/>
                  <a:pt x="207" y="17"/>
                </a:cubicBezTo>
                <a:cubicBezTo>
                  <a:pt x="209" y="16"/>
                  <a:pt x="209" y="16"/>
                  <a:pt x="209" y="16"/>
                </a:cubicBezTo>
                <a:cubicBezTo>
                  <a:pt x="209" y="15"/>
                  <a:pt x="208" y="16"/>
                  <a:pt x="208" y="15"/>
                </a:cubicBezTo>
                <a:cubicBezTo>
                  <a:pt x="209" y="15"/>
                  <a:pt x="209" y="15"/>
                  <a:pt x="209" y="14"/>
                </a:cubicBezTo>
                <a:cubicBezTo>
                  <a:pt x="210" y="14"/>
                  <a:pt x="210" y="14"/>
                  <a:pt x="211" y="13"/>
                </a:cubicBezTo>
                <a:cubicBezTo>
                  <a:pt x="211" y="13"/>
                  <a:pt x="211" y="13"/>
                  <a:pt x="211" y="13"/>
                </a:cubicBezTo>
                <a:cubicBezTo>
                  <a:pt x="210" y="13"/>
                  <a:pt x="210" y="13"/>
                  <a:pt x="210" y="13"/>
                </a:cubicBezTo>
                <a:cubicBezTo>
                  <a:pt x="210" y="13"/>
                  <a:pt x="210" y="13"/>
                  <a:pt x="210" y="13"/>
                </a:cubicBezTo>
                <a:cubicBezTo>
                  <a:pt x="208" y="14"/>
                  <a:pt x="200" y="17"/>
                  <a:pt x="199" y="17"/>
                </a:cubicBezTo>
                <a:cubicBezTo>
                  <a:pt x="199" y="17"/>
                  <a:pt x="199" y="17"/>
                  <a:pt x="199" y="17"/>
                </a:cubicBezTo>
                <a:cubicBezTo>
                  <a:pt x="199" y="17"/>
                  <a:pt x="199" y="17"/>
                  <a:pt x="199" y="17"/>
                </a:cubicBezTo>
                <a:cubicBezTo>
                  <a:pt x="200" y="17"/>
                  <a:pt x="200" y="17"/>
                  <a:pt x="200" y="17"/>
                </a:cubicBezTo>
                <a:cubicBezTo>
                  <a:pt x="200" y="17"/>
                  <a:pt x="198" y="18"/>
                  <a:pt x="197" y="18"/>
                </a:cubicBezTo>
                <a:cubicBezTo>
                  <a:pt x="195" y="19"/>
                  <a:pt x="194" y="20"/>
                  <a:pt x="194" y="20"/>
                </a:cubicBezTo>
                <a:cubicBezTo>
                  <a:pt x="194" y="20"/>
                  <a:pt x="194" y="20"/>
                  <a:pt x="194" y="20"/>
                </a:cubicBezTo>
                <a:cubicBezTo>
                  <a:pt x="194" y="20"/>
                  <a:pt x="194" y="20"/>
                  <a:pt x="194" y="20"/>
                </a:cubicBezTo>
                <a:close/>
                <a:moveTo>
                  <a:pt x="619" y="346"/>
                </a:moveTo>
                <a:cubicBezTo>
                  <a:pt x="619" y="345"/>
                  <a:pt x="619" y="345"/>
                  <a:pt x="619" y="344"/>
                </a:cubicBezTo>
                <a:cubicBezTo>
                  <a:pt x="618" y="355"/>
                  <a:pt x="618" y="359"/>
                  <a:pt x="617" y="362"/>
                </a:cubicBezTo>
                <a:cubicBezTo>
                  <a:pt x="617" y="362"/>
                  <a:pt x="617" y="362"/>
                  <a:pt x="617" y="362"/>
                </a:cubicBezTo>
                <a:cubicBezTo>
                  <a:pt x="616" y="369"/>
                  <a:pt x="616" y="369"/>
                  <a:pt x="616" y="369"/>
                </a:cubicBezTo>
                <a:cubicBezTo>
                  <a:pt x="616" y="370"/>
                  <a:pt x="616" y="370"/>
                  <a:pt x="616" y="370"/>
                </a:cubicBezTo>
                <a:cubicBezTo>
                  <a:pt x="616" y="371"/>
                  <a:pt x="616" y="372"/>
                  <a:pt x="616" y="373"/>
                </a:cubicBezTo>
                <a:cubicBezTo>
                  <a:pt x="616" y="372"/>
                  <a:pt x="616" y="372"/>
                  <a:pt x="616" y="371"/>
                </a:cubicBezTo>
                <a:cubicBezTo>
                  <a:pt x="615" y="374"/>
                  <a:pt x="615" y="374"/>
                  <a:pt x="607" y="392"/>
                </a:cubicBezTo>
                <a:cubicBezTo>
                  <a:pt x="606" y="392"/>
                  <a:pt x="606" y="392"/>
                  <a:pt x="606" y="392"/>
                </a:cubicBezTo>
                <a:cubicBezTo>
                  <a:pt x="606" y="392"/>
                  <a:pt x="606" y="392"/>
                  <a:pt x="606" y="392"/>
                </a:cubicBezTo>
                <a:cubicBezTo>
                  <a:pt x="606" y="392"/>
                  <a:pt x="605" y="392"/>
                  <a:pt x="605" y="392"/>
                </a:cubicBezTo>
                <a:cubicBezTo>
                  <a:pt x="605" y="392"/>
                  <a:pt x="605" y="392"/>
                  <a:pt x="605" y="392"/>
                </a:cubicBezTo>
                <a:cubicBezTo>
                  <a:pt x="605" y="392"/>
                  <a:pt x="605" y="392"/>
                  <a:pt x="605" y="392"/>
                </a:cubicBezTo>
                <a:cubicBezTo>
                  <a:pt x="605" y="392"/>
                  <a:pt x="604" y="392"/>
                  <a:pt x="604" y="392"/>
                </a:cubicBezTo>
                <a:cubicBezTo>
                  <a:pt x="604" y="392"/>
                  <a:pt x="604" y="392"/>
                  <a:pt x="604" y="392"/>
                </a:cubicBezTo>
                <a:cubicBezTo>
                  <a:pt x="604" y="393"/>
                  <a:pt x="604" y="393"/>
                  <a:pt x="603" y="393"/>
                </a:cubicBezTo>
                <a:cubicBezTo>
                  <a:pt x="603" y="393"/>
                  <a:pt x="603" y="393"/>
                  <a:pt x="602" y="393"/>
                </a:cubicBezTo>
                <a:cubicBezTo>
                  <a:pt x="601" y="364"/>
                  <a:pt x="610" y="334"/>
                  <a:pt x="602" y="305"/>
                </a:cubicBezTo>
                <a:cubicBezTo>
                  <a:pt x="602" y="306"/>
                  <a:pt x="601" y="307"/>
                  <a:pt x="600" y="308"/>
                </a:cubicBezTo>
                <a:cubicBezTo>
                  <a:pt x="599" y="302"/>
                  <a:pt x="599" y="302"/>
                  <a:pt x="598" y="301"/>
                </a:cubicBezTo>
                <a:cubicBezTo>
                  <a:pt x="602" y="340"/>
                  <a:pt x="602" y="340"/>
                  <a:pt x="602" y="340"/>
                </a:cubicBezTo>
                <a:cubicBezTo>
                  <a:pt x="603" y="353"/>
                  <a:pt x="600" y="365"/>
                  <a:pt x="601" y="377"/>
                </a:cubicBezTo>
                <a:cubicBezTo>
                  <a:pt x="601" y="382"/>
                  <a:pt x="602" y="387"/>
                  <a:pt x="601" y="391"/>
                </a:cubicBezTo>
                <a:cubicBezTo>
                  <a:pt x="600" y="404"/>
                  <a:pt x="600" y="404"/>
                  <a:pt x="600" y="405"/>
                </a:cubicBezTo>
                <a:cubicBezTo>
                  <a:pt x="601" y="405"/>
                  <a:pt x="602" y="405"/>
                  <a:pt x="602" y="405"/>
                </a:cubicBezTo>
                <a:cubicBezTo>
                  <a:pt x="602" y="405"/>
                  <a:pt x="602" y="405"/>
                  <a:pt x="602" y="405"/>
                </a:cubicBezTo>
                <a:cubicBezTo>
                  <a:pt x="602" y="405"/>
                  <a:pt x="603" y="405"/>
                  <a:pt x="603" y="405"/>
                </a:cubicBezTo>
                <a:cubicBezTo>
                  <a:pt x="603" y="405"/>
                  <a:pt x="603" y="405"/>
                  <a:pt x="603" y="405"/>
                </a:cubicBezTo>
                <a:cubicBezTo>
                  <a:pt x="603" y="405"/>
                  <a:pt x="603" y="405"/>
                  <a:pt x="603" y="405"/>
                </a:cubicBezTo>
                <a:cubicBezTo>
                  <a:pt x="603" y="405"/>
                  <a:pt x="603" y="405"/>
                  <a:pt x="603" y="405"/>
                </a:cubicBezTo>
                <a:cubicBezTo>
                  <a:pt x="603" y="405"/>
                  <a:pt x="603" y="405"/>
                  <a:pt x="603" y="405"/>
                </a:cubicBezTo>
                <a:cubicBezTo>
                  <a:pt x="604" y="405"/>
                  <a:pt x="604" y="405"/>
                  <a:pt x="604" y="405"/>
                </a:cubicBezTo>
                <a:cubicBezTo>
                  <a:pt x="604" y="405"/>
                  <a:pt x="605" y="405"/>
                  <a:pt x="605" y="405"/>
                </a:cubicBezTo>
                <a:cubicBezTo>
                  <a:pt x="603" y="413"/>
                  <a:pt x="594" y="434"/>
                  <a:pt x="586" y="442"/>
                </a:cubicBezTo>
                <a:cubicBezTo>
                  <a:pt x="582" y="446"/>
                  <a:pt x="567" y="463"/>
                  <a:pt x="562" y="474"/>
                </a:cubicBezTo>
                <a:cubicBezTo>
                  <a:pt x="561" y="477"/>
                  <a:pt x="551" y="498"/>
                  <a:pt x="539" y="509"/>
                </a:cubicBezTo>
                <a:cubicBezTo>
                  <a:pt x="534" y="514"/>
                  <a:pt x="528" y="516"/>
                  <a:pt x="523" y="521"/>
                </a:cubicBezTo>
                <a:cubicBezTo>
                  <a:pt x="519" y="524"/>
                  <a:pt x="516" y="530"/>
                  <a:pt x="512" y="534"/>
                </a:cubicBezTo>
                <a:cubicBezTo>
                  <a:pt x="495" y="548"/>
                  <a:pt x="495" y="548"/>
                  <a:pt x="495" y="548"/>
                </a:cubicBezTo>
                <a:cubicBezTo>
                  <a:pt x="481" y="558"/>
                  <a:pt x="481" y="558"/>
                  <a:pt x="481" y="558"/>
                </a:cubicBezTo>
                <a:cubicBezTo>
                  <a:pt x="481" y="558"/>
                  <a:pt x="480" y="558"/>
                  <a:pt x="480" y="559"/>
                </a:cubicBezTo>
                <a:cubicBezTo>
                  <a:pt x="480" y="559"/>
                  <a:pt x="480" y="559"/>
                  <a:pt x="480" y="559"/>
                </a:cubicBezTo>
                <a:cubicBezTo>
                  <a:pt x="479" y="559"/>
                  <a:pt x="479" y="559"/>
                  <a:pt x="478" y="560"/>
                </a:cubicBezTo>
                <a:cubicBezTo>
                  <a:pt x="478" y="560"/>
                  <a:pt x="478" y="560"/>
                  <a:pt x="478" y="560"/>
                </a:cubicBezTo>
                <a:cubicBezTo>
                  <a:pt x="477" y="560"/>
                  <a:pt x="477" y="561"/>
                  <a:pt x="476" y="561"/>
                </a:cubicBezTo>
                <a:cubicBezTo>
                  <a:pt x="476" y="561"/>
                  <a:pt x="476" y="561"/>
                  <a:pt x="476" y="561"/>
                </a:cubicBezTo>
                <a:cubicBezTo>
                  <a:pt x="475" y="561"/>
                  <a:pt x="474" y="562"/>
                  <a:pt x="474" y="562"/>
                </a:cubicBezTo>
                <a:cubicBezTo>
                  <a:pt x="474" y="562"/>
                  <a:pt x="473" y="562"/>
                  <a:pt x="473" y="562"/>
                </a:cubicBezTo>
                <a:cubicBezTo>
                  <a:pt x="473" y="563"/>
                  <a:pt x="472" y="563"/>
                  <a:pt x="471" y="563"/>
                </a:cubicBezTo>
                <a:cubicBezTo>
                  <a:pt x="471" y="563"/>
                  <a:pt x="471" y="563"/>
                  <a:pt x="471" y="564"/>
                </a:cubicBezTo>
                <a:cubicBezTo>
                  <a:pt x="470" y="564"/>
                  <a:pt x="469" y="564"/>
                  <a:pt x="468" y="564"/>
                </a:cubicBezTo>
                <a:cubicBezTo>
                  <a:pt x="468" y="564"/>
                  <a:pt x="468" y="564"/>
                  <a:pt x="468" y="564"/>
                </a:cubicBezTo>
                <a:cubicBezTo>
                  <a:pt x="467" y="565"/>
                  <a:pt x="466" y="565"/>
                  <a:pt x="465" y="565"/>
                </a:cubicBezTo>
                <a:cubicBezTo>
                  <a:pt x="465" y="565"/>
                  <a:pt x="465" y="565"/>
                  <a:pt x="465" y="565"/>
                </a:cubicBezTo>
                <a:cubicBezTo>
                  <a:pt x="464" y="565"/>
                  <a:pt x="463" y="565"/>
                  <a:pt x="463" y="565"/>
                </a:cubicBezTo>
                <a:cubicBezTo>
                  <a:pt x="462" y="565"/>
                  <a:pt x="462" y="565"/>
                  <a:pt x="462" y="565"/>
                </a:cubicBezTo>
                <a:cubicBezTo>
                  <a:pt x="462" y="565"/>
                  <a:pt x="462" y="565"/>
                  <a:pt x="462" y="565"/>
                </a:cubicBezTo>
                <a:cubicBezTo>
                  <a:pt x="461" y="565"/>
                  <a:pt x="461" y="565"/>
                  <a:pt x="461" y="565"/>
                </a:cubicBezTo>
                <a:cubicBezTo>
                  <a:pt x="460" y="565"/>
                  <a:pt x="460" y="565"/>
                  <a:pt x="460" y="565"/>
                </a:cubicBezTo>
                <a:cubicBezTo>
                  <a:pt x="459" y="565"/>
                  <a:pt x="459" y="565"/>
                  <a:pt x="458" y="565"/>
                </a:cubicBezTo>
                <a:cubicBezTo>
                  <a:pt x="460" y="560"/>
                  <a:pt x="461" y="559"/>
                  <a:pt x="463" y="557"/>
                </a:cubicBezTo>
                <a:cubicBezTo>
                  <a:pt x="466" y="554"/>
                  <a:pt x="466" y="554"/>
                  <a:pt x="484" y="522"/>
                </a:cubicBezTo>
                <a:cubicBezTo>
                  <a:pt x="488" y="514"/>
                  <a:pt x="489" y="505"/>
                  <a:pt x="494" y="497"/>
                </a:cubicBezTo>
                <a:cubicBezTo>
                  <a:pt x="499" y="489"/>
                  <a:pt x="506" y="482"/>
                  <a:pt x="510" y="472"/>
                </a:cubicBezTo>
                <a:cubicBezTo>
                  <a:pt x="519" y="452"/>
                  <a:pt x="517" y="443"/>
                  <a:pt x="515" y="436"/>
                </a:cubicBezTo>
                <a:cubicBezTo>
                  <a:pt x="514" y="432"/>
                  <a:pt x="514" y="432"/>
                  <a:pt x="521" y="417"/>
                </a:cubicBezTo>
                <a:cubicBezTo>
                  <a:pt x="523" y="412"/>
                  <a:pt x="523" y="412"/>
                  <a:pt x="521" y="406"/>
                </a:cubicBezTo>
                <a:cubicBezTo>
                  <a:pt x="518" y="405"/>
                  <a:pt x="515" y="406"/>
                  <a:pt x="513" y="404"/>
                </a:cubicBezTo>
                <a:cubicBezTo>
                  <a:pt x="510" y="402"/>
                  <a:pt x="512" y="398"/>
                  <a:pt x="509" y="396"/>
                </a:cubicBezTo>
                <a:cubicBezTo>
                  <a:pt x="509" y="395"/>
                  <a:pt x="509" y="395"/>
                  <a:pt x="508" y="395"/>
                </a:cubicBezTo>
                <a:cubicBezTo>
                  <a:pt x="506" y="395"/>
                  <a:pt x="505" y="395"/>
                  <a:pt x="503" y="395"/>
                </a:cubicBezTo>
                <a:cubicBezTo>
                  <a:pt x="501" y="395"/>
                  <a:pt x="499" y="395"/>
                  <a:pt x="498" y="395"/>
                </a:cubicBezTo>
                <a:cubicBezTo>
                  <a:pt x="497" y="395"/>
                  <a:pt x="497" y="395"/>
                  <a:pt x="496" y="395"/>
                </a:cubicBezTo>
                <a:cubicBezTo>
                  <a:pt x="495" y="395"/>
                  <a:pt x="494" y="395"/>
                  <a:pt x="493" y="396"/>
                </a:cubicBezTo>
                <a:cubicBezTo>
                  <a:pt x="492" y="396"/>
                  <a:pt x="491" y="396"/>
                  <a:pt x="491" y="396"/>
                </a:cubicBezTo>
                <a:cubicBezTo>
                  <a:pt x="490" y="396"/>
                  <a:pt x="489" y="396"/>
                  <a:pt x="488" y="396"/>
                </a:cubicBezTo>
                <a:cubicBezTo>
                  <a:pt x="487" y="396"/>
                  <a:pt x="486" y="397"/>
                  <a:pt x="486" y="397"/>
                </a:cubicBezTo>
                <a:cubicBezTo>
                  <a:pt x="484" y="397"/>
                  <a:pt x="483" y="397"/>
                  <a:pt x="482" y="397"/>
                </a:cubicBezTo>
                <a:cubicBezTo>
                  <a:pt x="481" y="398"/>
                  <a:pt x="480" y="398"/>
                  <a:pt x="479" y="398"/>
                </a:cubicBezTo>
                <a:cubicBezTo>
                  <a:pt x="478" y="398"/>
                  <a:pt x="477" y="398"/>
                  <a:pt x="476" y="399"/>
                </a:cubicBezTo>
                <a:cubicBezTo>
                  <a:pt x="475" y="399"/>
                  <a:pt x="474" y="399"/>
                  <a:pt x="473" y="399"/>
                </a:cubicBezTo>
                <a:cubicBezTo>
                  <a:pt x="472" y="399"/>
                  <a:pt x="472" y="399"/>
                  <a:pt x="471" y="399"/>
                </a:cubicBezTo>
                <a:cubicBezTo>
                  <a:pt x="470" y="400"/>
                  <a:pt x="468" y="400"/>
                  <a:pt x="466" y="400"/>
                </a:cubicBezTo>
                <a:cubicBezTo>
                  <a:pt x="466" y="400"/>
                  <a:pt x="466" y="400"/>
                  <a:pt x="466" y="400"/>
                </a:cubicBezTo>
                <a:cubicBezTo>
                  <a:pt x="466" y="400"/>
                  <a:pt x="466" y="400"/>
                  <a:pt x="466" y="400"/>
                </a:cubicBezTo>
                <a:cubicBezTo>
                  <a:pt x="466" y="400"/>
                  <a:pt x="466" y="400"/>
                  <a:pt x="465" y="400"/>
                </a:cubicBezTo>
                <a:cubicBezTo>
                  <a:pt x="465" y="400"/>
                  <a:pt x="465" y="400"/>
                  <a:pt x="465" y="400"/>
                </a:cubicBezTo>
                <a:cubicBezTo>
                  <a:pt x="465" y="400"/>
                  <a:pt x="465" y="400"/>
                  <a:pt x="465" y="399"/>
                </a:cubicBezTo>
                <a:cubicBezTo>
                  <a:pt x="464" y="399"/>
                  <a:pt x="464" y="399"/>
                  <a:pt x="464" y="399"/>
                </a:cubicBezTo>
                <a:cubicBezTo>
                  <a:pt x="464" y="399"/>
                  <a:pt x="464" y="399"/>
                  <a:pt x="463" y="399"/>
                </a:cubicBezTo>
                <a:cubicBezTo>
                  <a:pt x="463" y="399"/>
                  <a:pt x="463" y="398"/>
                  <a:pt x="463" y="398"/>
                </a:cubicBezTo>
                <a:cubicBezTo>
                  <a:pt x="463" y="398"/>
                  <a:pt x="462" y="398"/>
                  <a:pt x="462" y="398"/>
                </a:cubicBezTo>
                <a:cubicBezTo>
                  <a:pt x="462" y="398"/>
                  <a:pt x="462" y="397"/>
                  <a:pt x="461" y="397"/>
                </a:cubicBezTo>
                <a:cubicBezTo>
                  <a:pt x="461" y="397"/>
                  <a:pt x="461" y="397"/>
                  <a:pt x="461" y="397"/>
                </a:cubicBezTo>
                <a:cubicBezTo>
                  <a:pt x="460" y="397"/>
                  <a:pt x="460" y="396"/>
                  <a:pt x="460" y="396"/>
                </a:cubicBezTo>
                <a:cubicBezTo>
                  <a:pt x="460" y="396"/>
                  <a:pt x="459" y="396"/>
                  <a:pt x="459" y="395"/>
                </a:cubicBezTo>
                <a:cubicBezTo>
                  <a:pt x="459" y="395"/>
                  <a:pt x="459" y="395"/>
                  <a:pt x="458" y="395"/>
                </a:cubicBezTo>
                <a:cubicBezTo>
                  <a:pt x="458" y="394"/>
                  <a:pt x="458" y="394"/>
                  <a:pt x="458" y="394"/>
                </a:cubicBezTo>
                <a:cubicBezTo>
                  <a:pt x="457" y="394"/>
                  <a:pt x="457" y="393"/>
                  <a:pt x="456" y="393"/>
                </a:cubicBezTo>
                <a:cubicBezTo>
                  <a:pt x="456" y="393"/>
                  <a:pt x="456" y="393"/>
                  <a:pt x="456" y="393"/>
                </a:cubicBezTo>
                <a:cubicBezTo>
                  <a:pt x="456" y="392"/>
                  <a:pt x="455" y="392"/>
                  <a:pt x="455" y="391"/>
                </a:cubicBezTo>
                <a:cubicBezTo>
                  <a:pt x="455" y="391"/>
                  <a:pt x="455" y="391"/>
                  <a:pt x="454" y="391"/>
                </a:cubicBezTo>
                <a:cubicBezTo>
                  <a:pt x="454" y="391"/>
                  <a:pt x="454" y="390"/>
                  <a:pt x="453" y="390"/>
                </a:cubicBezTo>
                <a:cubicBezTo>
                  <a:pt x="453" y="390"/>
                  <a:pt x="453" y="390"/>
                  <a:pt x="453" y="390"/>
                </a:cubicBezTo>
                <a:cubicBezTo>
                  <a:pt x="452" y="389"/>
                  <a:pt x="452" y="389"/>
                  <a:pt x="451" y="388"/>
                </a:cubicBezTo>
                <a:cubicBezTo>
                  <a:pt x="451" y="388"/>
                  <a:pt x="451" y="388"/>
                  <a:pt x="451" y="388"/>
                </a:cubicBezTo>
                <a:cubicBezTo>
                  <a:pt x="451" y="388"/>
                  <a:pt x="451" y="387"/>
                  <a:pt x="450" y="387"/>
                </a:cubicBezTo>
                <a:cubicBezTo>
                  <a:pt x="450" y="387"/>
                  <a:pt x="450" y="387"/>
                  <a:pt x="450" y="387"/>
                </a:cubicBezTo>
                <a:cubicBezTo>
                  <a:pt x="450" y="386"/>
                  <a:pt x="449" y="386"/>
                  <a:pt x="449" y="385"/>
                </a:cubicBezTo>
                <a:cubicBezTo>
                  <a:pt x="449" y="385"/>
                  <a:pt x="449" y="385"/>
                  <a:pt x="449" y="385"/>
                </a:cubicBezTo>
                <a:cubicBezTo>
                  <a:pt x="448" y="384"/>
                  <a:pt x="448" y="384"/>
                  <a:pt x="447" y="383"/>
                </a:cubicBezTo>
                <a:cubicBezTo>
                  <a:pt x="447" y="383"/>
                  <a:pt x="447" y="383"/>
                  <a:pt x="447" y="383"/>
                </a:cubicBezTo>
                <a:cubicBezTo>
                  <a:pt x="447" y="383"/>
                  <a:pt x="447" y="382"/>
                  <a:pt x="447" y="382"/>
                </a:cubicBezTo>
                <a:cubicBezTo>
                  <a:pt x="442" y="372"/>
                  <a:pt x="436" y="363"/>
                  <a:pt x="432" y="352"/>
                </a:cubicBezTo>
                <a:cubicBezTo>
                  <a:pt x="430" y="346"/>
                  <a:pt x="438" y="343"/>
                  <a:pt x="438" y="337"/>
                </a:cubicBezTo>
                <a:cubicBezTo>
                  <a:pt x="438" y="330"/>
                  <a:pt x="433" y="324"/>
                  <a:pt x="434" y="317"/>
                </a:cubicBezTo>
                <a:cubicBezTo>
                  <a:pt x="434" y="317"/>
                  <a:pt x="449" y="290"/>
                  <a:pt x="451" y="286"/>
                </a:cubicBezTo>
                <a:cubicBezTo>
                  <a:pt x="452" y="285"/>
                  <a:pt x="458" y="281"/>
                  <a:pt x="461" y="279"/>
                </a:cubicBezTo>
                <a:cubicBezTo>
                  <a:pt x="465" y="277"/>
                  <a:pt x="465" y="277"/>
                  <a:pt x="466" y="263"/>
                </a:cubicBezTo>
                <a:cubicBezTo>
                  <a:pt x="466" y="262"/>
                  <a:pt x="465" y="260"/>
                  <a:pt x="466" y="259"/>
                </a:cubicBezTo>
                <a:cubicBezTo>
                  <a:pt x="469" y="255"/>
                  <a:pt x="474" y="255"/>
                  <a:pt x="476" y="252"/>
                </a:cubicBezTo>
                <a:cubicBezTo>
                  <a:pt x="478" y="249"/>
                  <a:pt x="477" y="246"/>
                  <a:pt x="479" y="243"/>
                </a:cubicBezTo>
                <a:cubicBezTo>
                  <a:pt x="479" y="242"/>
                  <a:pt x="480" y="242"/>
                  <a:pt x="480" y="242"/>
                </a:cubicBezTo>
                <a:cubicBezTo>
                  <a:pt x="480" y="242"/>
                  <a:pt x="480" y="242"/>
                  <a:pt x="481" y="242"/>
                </a:cubicBezTo>
                <a:cubicBezTo>
                  <a:pt x="482" y="243"/>
                  <a:pt x="482" y="243"/>
                  <a:pt x="483" y="244"/>
                </a:cubicBezTo>
                <a:cubicBezTo>
                  <a:pt x="483" y="244"/>
                  <a:pt x="483" y="244"/>
                  <a:pt x="483" y="244"/>
                </a:cubicBezTo>
                <a:cubicBezTo>
                  <a:pt x="483" y="244"/>
                  <a:pt x="484" y="245"/>
                  <a:pt x="484" y="245"/>
                </a:cubicBezTo>
                <a:cubicBezTo>
                  <a:pt x="484" y="245"/>
                  <a:pt x="484" y="245"/>
                  <a:pt x="484" y="245"/>
                </a:cubicBezTo>
                <a:cubicBezTo>
                  <a:pt x="484" y="245"/>
                  <a:pt x="485" y="245"/>
                  <a:pt x="485" y="246"/>
                </a:cubicBezTo>
                <a:cubicBezTo>
                  <a:pt x="485" y="246"/>
                  <a:pt x="485" y="246"/>
                  <a:pt x="485" y="246"/>
                </a:cubicBezTo>
                <a:cubicBezTo>
                  <a:pt x="486" y="246"/>
                  <a:pt x="486" y="246"/>
                  <a:pt x="486" y="246"/>
                </a:cubicBezTo>
                <a:cubicBezTo>
                  <a:pt x="486" y="246"/>
                  <a:pt x="487" y="246"/>
                  <a:pt x="487" y="246"/>
                </a:cubicBezTo>
                <a:cubicBezTo>
                  <a:pt x="487" y="246"/>
                  <a:pt x="487" y="246"/>
                  <a:pt x="487" y="246"/>
                </a:cubicBezTo>
                <a:cubicBezTo>
                  <a:pt x="488" y="246"/>
                  <a:pt x="488" y="246"/>
                  <a:pt x="488" y="246"/>
                </a:cubicBezTo>
                <a:cubicBezTo>
                  <a:pt x="488" y="246"/>
                  <a:pt x="489" y="245"/>
                  <a:pt x="489" y="245"/>
                </a:cubicBezTo>
                <a:cubicBezTo>
                  <a:pt x="489" y="245"/>
                  <a:pt x="489" y="245"/>
                  <a:pt x="491" y="245"/>
                </a:cubicBezTo>
                <a:cubicBezTo>
                  <a:pt x="491" y="246"/>
                  <a:pt x="492" y="246"/>
                  <a:pt x="493" y="246"/>
                </a:cubicBezTo>
                <a:cubicBezTo>
                  <a:pt x="493" y="246"/>
                  <a:pt x="493" y="246"/>
                  <a:pt x="494" y="246"/>
                </a:cubicBezTo>
                <a:cubicBezTo>
                  <a:pt x="494" y="246"/>
                  <a:pt x="495" y="246"/>
                  <a:pt x="495" y="246"/>
                </a:cubicBezTo>
                <a:cubicBezTo>
                  <a:pt x="495" y="246"/>
                  <a:pt x="496" y="246"/>
                  <a:pt x="496" y="246"/>
                </a:cubicBezTo>
                <a:cubicBezTo>
                  <a:pt x="497" y="246"/>
                  <a:pt x="497" y="246"/>
                  <a:pt x="498" y="246"/>
                </a:cubicBezTo>
                <a:cubicBezTo>
                  <a:pt x="498" y="246"/>
                  <a:pt x="498" y="246"/>
                  <a:pt x="499" y="246"/>
                </a:cubicBezTo>
                <a:cubicBezTo>
                  <a:pt x="499" y="246"/>
                  <a:pt x="500" y="246"/>
                  <a:pt x="501" y="245"/>
                </a:cubicBezTo>
                <a:cubicBezTo>
                  <a:pt x="501" y="245"/>
                  <a:pt x="501" y="245"/>
                  <a:pt x="501" y="245"/>
                </a:cubicBezTo>
                <a:cubicBezTo>
                  <a:pt x="502" y="245"/>
                  <a:pt x="503" y="245"/>
                  <a:pt x="504" y="244"/>
                </a:cubicBezTo>
                <a:cubicBezTo>
                  <a:pt x="504" y="244"/>
                  <a:pt x="504" y="244"/>
                  <a:pt x="504" y="244"/>
                </a:cubicBezTo>
                <a:cubicBezTo>
                  <a:pt x="505" y="244"/>
                  <a:pt x="506" y="244"/>
                  <a:pt x="507" y="243"/>
                </a:cubicBezTo>
                <a:cubicBezTo>
                  <a:pt x="508" y="243"/>
                  <a:pt x="508" y="243"/>
                  <a:pt x="509" y="242"/>
                </a:cubicBezTo>
                <a:cubicBezTo>
                  <a:pt x="509" y="242"/>
                  <a:pt x="510" y="242"/>
                  <a:pt x="510" y="242"/>
                </a:cubicBezTo>
                <a:cubicBezTo>
                  <a:pt x="511" y="242"/>
                  <a:pt x="511" y="242"/>
                  <a:pt x="512" y="241"/>
                </a:cubicBezTo>
                <a:cubicBezTo>
                  <a:pt x="512" y="241"/>
                  <a:pt x="512" y="241"/>
                  <a:pt x="513" y="241"/>
                </a:cubicBezTo>
                <a:cubicBezTo>
                  <a:pt x="513" y="241"/>
                  <a:pt x="514" y="241"/>
                  <a:pt x="515" y="241"/>
                </a:cubicBezTo>
                <a:cubicBezTo>
                  <a:pt x="515" y="241"/>
                  <a:pt x="515" y="241"/>
                  <a:pt x="515" y="241"/>
                </a:cubicBezTo>
                <a:cubicBezTo>
                  <a:pt x="516" y="240"/>
                  <a:pt x="517" y="240"/>
                  <a:pt x="518" y="240"/>
                </a:cubicBezTo>
                <a:cubicBezTo>
                  <a:pt x="518" y="240"/>
                  <a:pt x="518" y="240"/>
                  <a:pt x="518" y="240"/>
                </a:cubicBezTo>
                <a:cubicBezTo>
                  <a:pt x="518" y="240"/>
                  <a:pt x="518" y="240"/>
                  <a:pt x="518" y="240"/>
                </a:cubicBezTo>
                <a:cubicBezTo>
                  <a:pt x="519" y="240"/>
                  <a:pt x="519" y="240"/>
                  <a:pt x="520" y="240"/>
                </a:cubicBezTo>
                <a:cubicBezTo>
                  <a:pt x="520" y="240"/>
                  <a:pt x="521" y="241"/>
                  <a:pt x="521" y="241"/>
                </a:cubicBezTo>
                <a:cubicBezTo>
                  <a:pt x="522" y="241"/>
                  <a:pt x="522" y="241"/>
                  <a:pt x="523" y="241"/>
                </a:cubicBezTo>
                <a:cubicBezTo>
                  <a:pt x="524" y="240"/>
                  <a:pt x="525" y="239"/>
                  <a:pt x="525" y="239"/>
                </a:cubicBezTo>
                <a:cubicBezTo>
                  <a:pt x="526" y="239"/>
                  <a:pt x="527" y="239"/>
                  <a:pt x="528" y="239"/>
                </a:cubicBezTo>
                <a:cubicBezTo>
                  <a:pt x="528" y="239"/>
                  <a:pt x="528" y="239"/>
                  <a:pt x="528" y="239"/>
                </a:cubicBezTo>
                <a:cubicBezTo>
                  <a:pt x="529" y="239"/>
                  <a:pt x="530" y="240"/>
                  <a:pt x="530" y="240"/>
                </a:cubicBezTo>
                <a:cubicBezTo>
                  <a:pt x="531" y="240"/>
                  <a:pt x="531" y="240"/>
                  <a:pt x="531" y="240"/>
                </a:cubicBezTo>
                <a:cubicBezTo>
                  <a:pt x="531" y="240"/>
                  <a:pt x="532" y="240"/>
                  <a:pt x="532" y="240"/>
                </a:cubicBezTo>
                <a:cubicBezTo>
                  <a:pt x="532" y="240"/>
                  <a:pt x="532" y="240"/>
                  <a:pt x="532" y="240"/>
                </a:cubicBezTo>
                <a:cubicBezTo>
                  <a:pt x="533" y="240"/>
                  <a:pt x="533" y="240"/>
                  <a:pt x="533" y="240"/>
                </a:cubicBezTo>
                <a:cubicBezTo>
                  <a:pt x="534" y="240"/>
                  <a:pt x="534" y="240"/>
                  <a:pt x="534" y="240"/>
                </a:cubicBezTo>
                <a:cubicBezTo>
                  <a:pt x="534" y="240"/>
                  <a:pt x="534" y="240"/>
                  <a:pt x="534" y="240"/>
                </a:cubicBezTo>
                <a:cubicBezTo>
                  <a:pt x="534" y="240"/>
                  <a:pt x="534" y="240"/>
                  <a:pt x="535" y="240"/>
                </a:cubicBezTo>
                <a:cubicBezTo>
                  <a:pt x="535" y="240"/>
                  <a:pt x="535" y="240"/>
                  <a:pt x="535" y="240"/>
                </a:cubicBezTo>
                <a:cubicBezTo>
                  <a:pt x="535" y="240"/>
                  <a:pt x="535" y="240"/>
                  <a:pt x="535" y="240"/>
                </a:cubicBezTo>
                <a:cubicBezTo>
                  <a:pt x="535" y="240"/>
                  <a:pt x="536" y="240"/>
                  <a:pt x="536" y="240"/>
                </a:cubicBezTo>
                <a:cubicBezTo>
                  <a:pt x="536" y="240"/>
                  <a:pt x="536" y="240"/>
                  <a:pt x="536" y="240"/>
                </a:cubicBezTo>
                <a:cubicBezTo>
                  <a:pt x="536" y="239"/>
                  <a:pt x="536" y="239"/>
                  <a:pt x="537" y="239"/>
                </a:cubicBezTo>
                <a:cubicBezTo>
                  <a:pt x="538" y="240"/>
                  <a:pt x="539" y="240"/>
                  <a:pt x="541" y="242"/>
                </a:cubicBezTo>
                <a:cubicBezTo>
                  <a:pt x="542" y="255"/>
                  <a:pt x="542" y="255"/>
                  <a:pt x="541" y="257"/>
                </a:cubicBezTo>
                <a:cubicBezTo>
                  <a:pt x="541" y="258"/>
                  <a:pt x="540" y="260"/>
                  <a:pt x="540" y="261"/>
                </a:cubicBezTo>
                <a:cubicBezTo>
                  <a:pt x="542" y="264"/>
                  <a:pt x="567" y="286"/>
                  <a:pt x="569" y="287"/>
                </a:cubicBezTo>
                <a:cubicBezTo>
                  <a:pt x="569" y="287"/>
                  <a:pt x="570" y="287"/>
                  <a:pt x="570" y="287"/>
                </a:cubicBezTo>
                <a:cubicBezTo>
                  <a:pt x="572" y="283"/>
                  <a:pt x="570" y="279"/>
                  <a:pt x="572" y="275"/>
                </a:cubicBezTo>
                <a:cubicBezTo>
                  <a:pt x="583" y="275"/>
                  <a:pt x="582" y="291"/>
                  <a:pt x="593" y="292"/>
                </a:cubicBezTo>
                <a:cubicBezTo>
                  <a:pt x="594" y="291"/>
                  <a:pt x="595" y="290"/>
                  <a:pt x="596" y="290"/>
                </a:cubicBezTo>
                <a:cubicBezTo>
                  <a:pt x="597" y="294"/>
                  <a:pt x="597" y="294"/>
                  <a:pt x="601" y="295"/>
                </a:cubicBezTo>
                <a:cubicBezTo>
                  <a:pt x="603" y="288"/>
                  <a:pt x="603" y="285"/>
                  <a:pt x="602" y="263"/>
                </a:cubicBezTo>
                <a:cubicBezTo>
                  <a:pt x="601" y="262"/>
                  <a:pt x="600" y="262"/>
                  <a:pt x="599" y="261"/>
                </a:cubicBezTo>
                <a:cubicBezTo>
                  <a:pt x="599" y="262"/>
                  <a:pt x="599" y="263"/>
                  <a:pt x="598" y="264"/>
                </a:cubicBezTo>
                <a:cubicBezTo>
                  <a:pt x="596" y="262"/>
                  <a:pt x="595" y="259"/>
                  <a:pt x="592" y="257"/>
                </a:cubicBezTo>
                <a:cubicBezTo>
                  <a:pt x="592" y="258"/>
                  <a:pt x="592" y="258"/>
                  <a:pt x="592" y="259"/>
                </a:cubicBezTo>
                <a:cubicBezTo>
                  <a:pt x="592" y="259"/>
                  <a:pt x="592" y="260"/>
                  <a:pt x="591" y="260"/>
                </a:cubicBezTo>
                <a:cubicBezTo>
                  <a:pt x="584" y="254"/>
                  <a:pt x="583" y="243"/>
                  <a:pt x="582" y="237"/>
                </a:cubicBezTo>
                <a:cubicBezTo>
                  <a:pt x="581" y="237"/>
                  <a:pt x="581" y="237"/>
                  <a:pt x="580" y="237"/>
                </a:cubicBezTo>
                <a:cubicBezTo>
                  <a:pt x="580" y="235"/>
                  <a:pt x="580" y="234"/>
                  <a:pt x="581" y="233"/>
                </a:cubicBezTo>
                <a:cubicBezTo>
                  <a:pt x="582" y="232"/>
                  <a:pt x="585" y="233"/>
                  <a:pt x="587" y="231"/>
                </a:cubicBezTo>
                <a:cubicBezTo>
                  <a:pt x="586" y="231"/>
                  <a:pt x="585" y="230"/>
                  <a:pt x="585" y="229"/>
                </a:cubicBezTo>
                <a:cubicBezTo>
                  <a:pt x="586" y="229"/>
                  <a:pt x="587" y="229"/>
                  <a:pt x="588" y="230"/>
                </a:cubicBezTo>
                <a:cubicBezTo>
                  <a:pt x="589" y="229"/>
                  <a:pt x="589" y="228"/>
                  <a:pt x="589" y="227"/>
                </a:cubicBezTo>
                <a:cubicBezTo>
                  <a:pt x="590" y="227"/>
                  <a:pt x="591" y="227"/>
                  <a:pt x="591" y="227"/>
                </a:cubicBezTo>
                <a:cubicBezTo>
                  <a:pt x="591" y="227"/>
                  <a:pt x="591" y="227"/>
                  <a:pt x="591" y="227"/>
                </a:cubicBezTo>
                <a:cubicBezTo>
                  <a:pt x="591" y="227"/>
                  <a:pt x="591" y="227"/>
                  <a:pt x="591" y="227"/>
                </a:cubicBezTo>
                <a:cubicBezTo>
                  <a:pt x="592" y="227"/>
                  <a:pt x="593" y="227"/>
                  <a:pt x="593" y="227"/>
                </a:cubicBezTo>
                <a:cubicBezTo>
                  <a:pt x="593" y="227"/>
                  <a:pt x="593" y="227"/>
                  <a:pt x="593" y="227"/>
                </a:cubicBezTo>
                <a:cubicBezTo>
                  <a:pt x="594" y="227"/>
                  <a:pt x="594" y="228"/>
                  <a:pt x="595" y="228"/>
                </a:cubicBezTo>
                <a:cubicBezTo>
                  <a:pt x="595" y="228"/>
                  <a:pt x="595" y="228"/>
                  <a:pt x="595" y="228"/>
                </a:cubicBezTo>
                <a:cubicBezTo>
                  <a:pt x="595" y="228"/>
                  <a:pt x="596" y="229"/>
                  <a:pt x="596" y="230"/>
                </a:cubicBezTo>
                <a:cubicBezTo>
                  <a:pt x="596" y="230"/>
                  <a:pt x="596" y="230"/>
                  <a:pt x="596" y="230"/>
                </a:cubicBezTo>
                <a:cubicBezTo>
                  <a:pt x="596" y="230"/>
                  <a:pt x="597" y="231"/>
                  <a:pt x="597" y="231"/>
                </a:cubicBezTo>
                <a:cubicBezTo>
                  <a:pt x="597" y="231"/>
                  <a:pt x="597" y="232"/>
                  <a:pt x="597" y="232"/>
                </a:cubicBezTo>
                <a:cubicBezTo>
                  <a:pt x="598" y="232"/>
                  <a:pt x="598" y="233"/>
                  <a:pt x="598" y="234"/>
                </a:cubicBezTo>
                <a:cubicBezTo>
                  <a:pt x="598" y="234"/>
                  <a:pt x="599" y="235"/>
                  <a:pt x="599" y="235"/>
                </a:cubicBezTo>
                <a:cubicBezTo>
                  <a:pt x="599" y="235"/>
                  <a:pt x="599" y="236"/>
                  <a:pt x="599" y="236"/>
                </a:cubicBezTo>
                <a:cubicBezTo>
                  <a:pt x="600" y="236"/>
                  <a:pt x="600" y="237"/>
                  <a:pt x="600" y="237"/>
                </a:cubicBezTo>
                <a:cubicBezTo>
                  <a:pt x="600" y="237"/>
                  <a:pt x="600" y="237"/>
                  <a:pt x="600" y="237"/>
                </a:cubicBezTo>
                <a:cubicBezTo>
                  <a:pt x="601" y="238"/>
                  <a:pt x="601" y="238"/>
                  <a:pt x="602" y="239"/>
                </a:cubicBezTo>
                <a:cubicBezTo>
                  <a:pt x="602" y="238"/>
                  <a:pt x="603" y="238"/>
                  <a:pt x="603" y="238"/>
                </a:cubicBezTo>
                <a:cubicBezTo>
                  <a:pt x="604" y="226"/>
                  <a:pt x="594" y="218"/>
                  <a:pt x="590" y="209"/>
                </a:cubicBezTo>
                <a:cubicBezTo>
                  <a:pt x="591" y="208"/>
                  <a:pt x="591" y="208"/>
                  <a:pt x="591" y="207"/>
                </a:cubicBezTo>
                <a:cubicBezTo>
                  <a:pt x="590" y="202"/>
                  <a:pt x="590" y="202"/>
                  <a:pt x="589" y="201"/>
                </a:cubicBezTo>
                <a:cubicBezTo>
                  <a:pt x="590" y="200"/>
                  <a:pt x="590" y="200"/>
                  <a:pt x="590" y="199"/>
                </a:cubicBezTo>
                <a:cubicBezTo>
                  <a:pt x="590" y="199"/>
                  <a:pt x="590" y="199"/>
                  <a:pt x="590" y="198"/>
                </a:cubicBezTo>
                <a:cubicBezTo>
                  <a:pt x="590" y="198"/>
                  <a:pt x="589" y="198"/>
                  <a:pt x="589" y="198"/>
                </a:cubicBezTo>
                <a:cubicBezTo>
                  <a:pt x="589" y="198"/>
                  <a:pt x="589" y="198"/>
                  <a:pt x="589" y="197"/>
                </a:cubicBezTo>
                <a:cubicBezTo>
                  <a:pt x="589" y="197"/>
                  <a:pt x="589" y="197"/>
                  <a:pt x="589" y="197"/>
                </a:cubicBezTo>
                <a:cubicBezTo>
                  <a:pt x="589" y="197"/>
                  <a:pt x="588" y="197"/>
                  <a:pt x="588" y="197"/>
                </a:cubicBezTo>
                <a:cubicBezTo>
                  <a:pt x="588" y="197"/>
                  <a:pt x="588" y="197"/>
                  <a:pt x="588" y="197"/>
                </a:cubicBezTo>
                <a:cubicBezTo>
                  <a:pt x="587" y="197"/>
                  <a:pt x="587" y="197"/>
                  <a:pt x="586" y="197"/>
                </a:cubicBezTo>
                <a:cubicBezTo>
                  <a:pt x="585" y="202"/>
                  <a:pt x="593" y="208"/>
                  <a:pt x="588" y="211"/>
                </a:cubicBezTo>
                <a:cubicBezTo>
                  <a:pt x="586" y="209"/>
                  <a:pt x="586" y="207"/>
                  <a:pt x="584" y="205"/>
                </a:cubicBezTo>
                <a:cubicBezTo>
                  <a:pt x="585" y="202"/>
                  <a:pt x="585" y="202"/>
                  <a:pt x="584" y="200"/>
                </a:cubicBezTo>
                <a:cubicBezTo>
                  <a:pt x="582" y="199"/>
                  <a:pt x="582" y="198"/>
                  <a:pt x="580" y="197"/>
                </a:cubicBezTo>
                <a:cubicBezTo>
                  <a:pt x="581" y="196"/>
                  <a:pt x="581" y="196"/>
                  <a:pt x="581" y="195"/>
                </a:cubicBezTo>
                <a:cubicBezTo>
                  <a:pt x="581" y="195"/>
                  <a:pt x="580" y="195"/>
                  <a:pt x="580" y="195"/>
                </a:cubicBezTo>
                <a:cubicBezTo>
                  <a:pt x="580" y="195"/>
                  <a:pt x="580" y="195"/>
                  <a:pt x="579" y="195"/>
                </a:cubicBezTo>
                <a:cubicBezTo>
                  <a:pt x="579" y="195"/>
                  <a:pt x="578" y="195"/>
                  <a:pt x="578" y="195"/>
                </a:cubicBezTo>
                <a:cubicBezTo>
                  <a:pt x="577" y="207"/>
                  <a:pt x="585" y="217"/>
                  <a:pt x="583" y="228"/>
                </a:cubicBezTo>
                <a:cubicBezTo>
                  <a:pt x="583" y="228"/>
                  <a:pt x="582" y="228"/>
                  <a:pt x="582" y="228"/>
                </a:cubicBezTo>
                <a:cubicBezTo>
                  <a:pt x="581" y="229"/>
                  <a:pt x="581" y="230"/>
                  <a:pt x="580" y="231"/>
                </a:cubicBezTo>
                <a:cubicBezTo>
                  <a:pt x="579" y="228"/>
                  <a:pt x="575" y="225"/>
                  <a:pt x="572" y="224"/>
                </a:cubicBezTo>
                <a:cubicBezTo>
                  <a:pt x="571" y="225"/>
                  <a:pt x="571" y="225"/>
                  <a:pt x="574" y="238"/>
                </a:cubicBezTo>
                <a:cubicBezTo>
                  <a:pt x="574" y="242"/>
                  <a:pt x="576" y="245"/>
                  <a:pt x="576" y="250"/>
                </a:cubicBezTo>
                <a:cubicBezTo>
                  <a:pt x="576" y="250"/>
                  <a:pt x="576" y="252"/>
                  <a:pt x="576" y="253"/>
                </a:cubicBezTo>
                <a:cubicBezTo>
                  <a:pt x="568" y="236"/>
                  <a:pt x="568" y="236"/>
                  <a:pt x="568" y="236"/>
                </a:cubicBezTo>
                <a:cubicBezTo>
                  <a:pt x="561" y="216"/>
                  <a:pt x="561" y="216"/>
                  <a:pt x="561" y="216"/>
                </a:cubicBezTo>
                <a:cubicBezTo>
                  <a:pt x="538" y="188"/>
                  <a:pt x="538" y="188"/>
                  <a:pt x="538" y="188"/>
                </a:cubicBezTo>
                <a:cubicBezTo>
                  <a:pt x="537" y="188"/>
                  <a:pt x="536" y="189"/>
                  <a:pt x="535" y="190"/>
                </a:cubicBezTo>
                <a:cubicBezTo>
                  <a:pt x="546" y="211"/>
                  <a:pt x="549" y="212"/>
                  <a:pt x="553" y="214"/>
                </a:cubicBezTo>
                <a:cubicBezTo>
                  <a:pt x="553" y="215"/>
                  <a:pt x="552" y="215"/>
                  <a:pt x="552" y="216"/>
                </a:cubicBezTo>
                <a:cubicBezTo>
                  <a:pt x="561" y="226"/>
                  <a:pt x="561" y="226"/>
                  <a:pt x="561" y="228"/>
                </a:cubicBezTo>
                <a:cubicBezTo>
                  <a:pt x="560" y="227"/>
                  <a:pt x="560" y="226"/>
                  <a:pt x="559" y="225"/>
                </a:cubicBezTo>
                <a:cubicBezTo>
                  <a:pt x="558" y="226"/>
                  <a:pt x="558" y="226"/>
                  <a:pt x="557" y="226"/>
                </a:cubicBezTo>
                <a:cubicBezTo>
                  <a:pt x="557" y="228"/>
                  <a:pt x="557" y="228"/>
                  <a:pt x="559" y="233"/>
                </a:cubicBezTo>
                <a:cubicBezTo>
                  <a:pt x="558" y="235"/>
                  <a:pt x="557" y="237"/>
                  <a:pt x="556" y="239"/>
                </a:cubicBezTo>
                <a:cubicBezTo>
                  <a:pt x="555" y="239"/>
                  <a:pt x="555" y="239"/>
                  <a:pt x="554" y="239"/>
                </a:cubicBezTo>
                <a:cubicBezTo>
                  <a:pt x="554" y="242"/>
                  <a:pt x="556" y="245"/>
                  <a:pt x="555" y="247"/>
                </a:cubicBezTo>
                <a:cubicBezTo>
                  <a:pt x="555" y="247"/>
                  <a:pt x="548" y="242"/>
                  <a:pt x="546" y="238"/>
                </a:cubicBezTo>
                <a:cubicBezTo>
                  <a:pt x="557" y="237"/>
                  <a:pt x="558" y="237"/>
                  <a:pt x="556" y="231"/>
                </a:cubicBezTo>
                <a:cubicBezTo>
                  <a:pt x="553" y="223"/>
                  <a:pt x="529" y="195"/>
                  <a:pt x="529" y="195"/>
                </a:cubicBezTo>
                <a:cubicBezTo>
                  <a:pt x="528" y="194"/>
                  <a:pt x="528" y="194"/>
                  <a:pt x="527" y="194"/>
                </a:cubicBezTo>
                <a:cubicBezTo>
                  <a:pt x="527" y="194"/>
                  <a:pt x="527" y="194"/>
                  <a:pt x="527" y="194"/>
                </a:cubicBezTo>
                <a:cubicBezTo>
                  <a:pt x="527" y="194"/>
                  <a:pt x="526" y="193"/>
                  <a:pt x="526" y="193"/>
                </a:cubicBezTo>
                <a:cubicBezTo>
                  <a:pt x="526" y="193"/>
                  <a:pt x="526" y="193"/>
                  <a:pt x="526" y="193"/>
                </a:cubicBezTo>
                <a:cubicBezTo>
                  <a:pt x="525" y="193"/>
                  <a:pt x="525" y="193"/>
                  <a:pt x="525" y="193"/>
                </a:cubicBezTo>
                <a:cubicBezTo>
                  <a:pt x="524" y="193"/>
                  <a:pt x="524" y="193"/>
                  <a:pt x="524" y="193"/>
                </a:cubicBezTo>
                <a:cubicBezTo>
                  <a:pt x="524" y="193"/>
                  <a:pt x="524" y="194"/>
                  <a:pt x="523" y="194"/>
                </a:cubicBezTo>
                <a:cubicBezTo>
                  <a:pt x="523" y="194"/>
                  <a:pt x="523" y="194"/>
                  <a:pt x="523" y="194"/>
                </a:cubicBezTo>
                <a:cubicBezTo>
                  <a:pt x="523" y="194"/>
                  <a:pt x="523" y="194"/>
                  <a:pt x="522" y="195"/>
                </a:cubicBezTo>
                <a:cubicBezTo>
                  <a:pt x="522" y="195"/>
                  <a:pt x="522" y="195"/>
                  <a:pt x="522" y="195"/>
                </a:cubicBezTo>
                <a:cubicBezTo>
                  <a:pt x="522" y="195"/>
                  <a:pt x="521" y="196"/>
                  <a:pt x="521" y="196"/>
                </a:cubicBezTo>
                <a:cubicBezTo>
                  <a:pt x="521" y="196"/>
                  <a:pt x="521" y="196"/>
                  <a:pt x="521" y="196"/>
                </a:cubicBezTo>
                <a:cubicBezTo>
                  <a:pt x="521" y="197"/>
                  <a:pt x="520" y="197"/>
                  <a:pt x="520" y="197"/>
                </a:cubicBezTo>
                <a:cubicBezTo>
                  <a:pt x="520" y="198"/>
                  <a:pt x="520" y="198"/>
                  <a:pt x="520" y="198"/>
                </a:cubicBezTo>
                <a:cubicBezTo>
                  <a:pt x="520" y="198"/>
                  <a:pt x="519" y="199"/>
                  <a:pt x="519" y="199"/>
                </a:cubicBezTo>
                <a:cubicBezTo>
                  <a:pt x="519" y="199"/>
                  <a:pt x="518" y="199"/>
                  <a:pt x="518" y="199"/>
                </a:cubicBezTo>
                <a:cubicBezTo>
                  <a:pt x="518" y="199"/>
                  <a:pt x="518" y="199"/>
                  <a:pt x="518" y="199"/>
                </a:cubicBezTo>
                <a:cubicBezTo>
                  <a:pt x="517" y="199"/>
                  <a:pt x="517" y="199"/>
                  <a:pt x="517" y="199"/>
                </a:cubicBezTo>
                <a:cubicBezTo>
                  <a:pt x="517" y="199"/>
                  <a:pt x="517" y="199"/>
                  <a:pt x="517" y="199"/>
                </a:cubicBezTo>
                <a:cubicBezTo>
                  <a:pt x="516" y="198"/>
                  <a:pt x="516" y="198"/>
                  <a:pt x="516" y="198"/>
                </a:cubicBezTo>
                <a:cubicBezTo>
                  <a:pt x="515" y="198"/>
                  <a:pt x="515" y="198"/>
                  <a:pt x="515" y="198"/>
                </a:cubicBezTo>
                <a:cubicBezTo>
                  <a:pt x="515" y="198"/>
                  <a:pt x="514" y="197"/>
                  <a:pt x="514" y="197"/>
                </a:cubicBezTo>
                <a:cubicBezTo>
                  <a:pt x="514" y="197"/>
                  <a:pt x="514" y="197"/>
                  <a:pt x="514" y="197"/>
                </a:cubicBezTo>
                <a:cubicBezTo>
                  <a:pt x="514" y="197"/>
                  <a:pt x="513" y="197"/>
                  <a:pt x="513" y="197"/>
                </a:cubicBezTo>
                <a:cubicBezTo>
                  <a:pt x="513" y="197"/>
                  <a:pt x="513" y="197"/>
                  <a:pt x="513" y="197"/>
                </a:cubicBezTo>
                <a:cubicBezTo>
                  <a:pt x="512" y="197"/>
                  <a:pt x="512" y="197"/>
                  <a:pt x="512" y="197"/>
                </a:cubicBezTo>
                <a:cubicBezTo>
                  <a:pt x="512" y="197"/>
                  <a:pt x="512" y="197"/>
                  <a:pt x="512" y="197"/>
                </a:cubicBezTo>
                <a:cubicBezTo>
                  <a:pt x="511" y="197"/>
                  <a:pt x="511" y="197"/>
                  <a:pt x="511" y="197"/>
                </a:cubicBezTo>
                <a:cubicBezTo>
                  <a:pt x="511" y="197"/>
                  <a:pt x="510" y="197"/>
                  <a:pt x="510" y="198"/>
                </a:cubicBezTo>
                <a:cubicBezTo>
                  <a:pt x="509" y="198"/>
                  <a:pt x="509" y="198"/>
                  <a:pt x="509" y="208"/>
                </a:cubicBezTo>
                <a:cubicBezTo>
                  <a:pt x="502" y="210"/>
                  <a:pt x="502" y="211"/>
                  <a:pt x="499" y="222"/>
                </a:cubicBezTo>
                <a:cubicBezTo>
                  <a:pt x="502" y="226"/>
                  <a:pt x="500" y="232"/>
                  <a:pt x="496" y="233"/>
                </a:cubicBezTo>
                <a:cubicBezTo>
                  <a:pt x="478" y="239"/>
                  <a:pt x="478" y="239"/>
                  <a:pt x="478" y="239"/>
                </a:cubicBezTo>
                <a:cubicBezTo>
                  <a:pt x="478" y="239"/>
                  <a:pt x="478" y="239"/>
                  <a:pt x="477" y="234"/>
                </a:cubicBezTo>
                <a:cubicBezTo>
                  <a:pt x="476" y="233"/>
                  <a:pt x="475" y="233"/>
                  <a:pt x="475" y="233"/>
                </a:cubicBezTo>
                <a:cubicBezTo>
                  <a:pt x="475" y="233"/>
                  <a:pt x="475" y="233"/>
                  <a:pt x="475" y="233"/>
                </a:cubicBezTo>
                <a:cubicBezTo>
                  <a:pt x="474" y="233"/>
                  <a:pt x="473" y="233"/>
                  <a:pt x="472" y="233"/>
                </a:cubicBezTo>
                <a:cubicBezTo>
                  <a:pt x="472" y="233"/>
                  <a:pt x="472" y="233"/>
                  <a:pt x="472" y="233"/>
                </a:cubicBezTo>
                <a:cubicBezTo>
                  <a:pt x="472" y="233"/>
                  <a:pt x="472" y="233"/>
                  <a:pt x="471" y="233"/>
                </a:cubicBezTo>
                <a:cubicBezTo>
                  <a:pt x="471" y="233"/>
                  <a:pt x="471" y="233"/>
                  <a:pt x="471" y="233"/>
                </a:cubicBezTo>
                <a:cubicBezTo>
                  <a:pt x="470" y="233"/>
                  <a:pt x="470" y="233"/>
                  <a:pt x="470" y="233"/>
                </a:cubicBezTo>
                <a:cubicBezTo>
                  <a:pt x="469" y="233"/>
                  <a:pt x="469" y="233"/>
                  <a:pt x="469" y="233"/>
                </a:cubicBezTo>
                <a:cubicBezTo>
                  <a:pt x="468" y="233"/>
                  <a:pt x="466" y="233"/>
                  <a:pt x="464" y="234"/>
                </a:cubicBezTo>
                <a:cubicBezTo>
                  <a:pt x="465" y="233"/>
                  <a:pt x="465" y="233"/>
                  <a:pt x="466" y="224"/>
                </a:cubicBezTo>
                <a:cubicBezTo>
                  <a:pt x="462" y="223"/>
                  <a:pt x="461" y="194"/>
                  <a:pt x="461" y="194"/>
                </a:cubicBezTo>
                <a:cubicBezTo>
                  <a:pt x="460" y="193"/>
                  <a:pt x="459" y="192"/>
                  <a:pt x="459" y="191"/>
                </a:cubicBezTo>
                <a:cubicBezTo>
                  <a:pt x="469" y="192"/>
                  <a:pt x="480" y="195"/>
                  <a:pt x="491" y="196"/>
                </a:cubicBezTo>
                <a:cubicBezTo>
                  <a:pt x="491" y="196"/>
                  <a:pt x="494" y="173"/>
                  <a:pt x="471" y="166"/>
                </a:cubicBezTo>
                <a:cubicBezTo>
                  <a:pt x="472" y="166"/>
                  <a:pt x="472" y="166"/>
                  <a:pt x="473" y="165"/>
                </a:cubicBezTo>
                <a:cubicBezTo>
                  <a:pt x="472" y="164"/>
                  <a:pt x="470" y="163"/>
                  <a:pt x="469" y="162"/>
                </a:cubicBezTo>
                <a:cubicBezTo>
                  <a:pt x="470" y="162"/>
                  <a:pt x="470" y="161"/>
                  <a:pt x="470" y="161"/>
                </a:cubicBezTo>
                <a:cubicBezTo>
                  <a:pt x="474" y="161"/>
                  <a:pt x="474" y="161"/>
                  <a:pt x="476" y="163"/>
                </a:cubicBezTo>
                <a:cubicBezTo>
                  <a:pt x="477" y="162"/>
                  <a:pt x="479" y="162"/>
                  <a:pt x="480" y="161"/>
                </a:cubicBezTo>
                <a:cubicBezTo>
                  <a:pt x="480" y="161"/>
                  <a:pt x="480" y="160"/>
                  <a:pt x="480" y="160"/>
                </a:cubicBezTo>
                <a:cubicBezTo>
                  <a:pt x="479" y="159"/>
                  <a:pt x="479" y="158"/>
                  <a:pt x="478" y="157"/>
                </a:cubicBezTo>
                <a:cubicBezTo>
                  <a:pt x="480" y="158"/>
                  <a:pt x="481" y="159"/>
                  <a:pt x="486" y="159"/>
                </a:cubicBezTo>
                <a:cubicBezTo>
                  <a:pt x="486" y="158"/>
                  <a:pt x="487" y="157"/>
                  <a:pt x="487" y="156"/>
                </a:cubicBezTo>
                <a:cubicBezTo>
                  <a:pt x="488" y="155"/>
                  <a:pt x="489" y="155"/>
                  <a:pt x="490" y="154"/>
                </a:cubicBezTo>
                <a:cubicBezTo>
                  <a:pt x="489" y="150"/>
                  <a:pt x="489" y="150"/>
                  <a:pt x="489" y="149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9"/>
                  <a:pt x="490" y="149"/>
                  <a:pt x="490" y="149"/>
                </a:cubicBezTo>
                <a:cubicBezTo>
                  <a:pt x="490" y="149"/>
                  <a:pt x="490" y="149"/>
                  <a:pt x="491" y="149"/>
                </a:cubicBezTo>
                <a:cubicBezTo>
                  <a:pt x="491" y="149"/>
                  <a:pt x="491" y="149"/>
                  <a:pt x="491" y="149"/>
                </a:cubicBezTo>
                <a:cubicBezTo>
                  <a:pt x="491" y="149"/>
                  <a:pt x="491" y="149"/>
                  <a:pt x="491" y="148"/>
                </a:cubicBezTo>
                <a:cubicBezTo>
                  <a:pt x="491" y="148"/>
                  <a:pt x="492" y="148"/>
                  <a:pt x="492" y="148"/>
                </a:cubicBezTo>
                <a:cubicBezTo>
                  <a:pt x="492" y="148"/>
                  <a:pt x="492" y="148"/>
                  <a:pt x="493" y="148"/>
                </a:cubicBezTo>
                <a:cubicBezTo>
                  <a:pt x="493" y="148"/>
                  <a:pt x="493" y="148"/>
                  <a:pt x="493" y="148"/>
                </a:cubicBezTo>
                <a:cubicBezTo>
                  <a:pt x="493" y="148"/>
                  <a:pt x="494" y="148"/>
                  <a:pt x="495" y="148"/>
                </a:cubicBezTo>
                <a:cubicBezTo>
                  <a:pt x="495" y="148"/>
                  <a:pt x="496" y="147"/>
                  <a:pt x="496" y="147"/>
                </a:cubicBezTo>
                <a:cubicBezTo>
                  <a:pt x="494" y="142"/>
                  <a:pt x="494" y="140"/>
                  <a:pt x="494" y="138"/>
                </a:cubicBezTo>
                <a:cubicBezTo>
                  <a:pt x="494" y="138"/>
                  <a:pt x="494" y="138"/>
                  <a:pt x="494" y="138"/>
                </a:cubicBezTo>
                <a:cubicBezTo>
                  <a:pt x="494" y="138"/>
                  <a:pt x="494" y="138"/>
                  <a:pt x="494" y="138"/>
                </a:cubicBezTo>
                <a:cubicBezTo>
                  <a:pt x="494" y="137"/>
                  <a:pt x="495" y="137"/>
                  <a:pt x="495" y="137"/>
                </a:cubicBezTo>
                <a:cubicBezTo>
                  <a:pt x="495" y="137"/>
                  <a:pt x="495" y="137"/>
                  <a:pt x="495" y="137"/>
                </a:cubicBezTo>
                <a:cubicBezTo>
                  <a:pt x="495" y="137"/>
                  <a:pt x="495" y="137"/>
                  <a:pt x="496" y="137"/>
                </a:cubicBezTo>
                <a:cubicBezTo>
                  <a:pt x="496" y="137"/>
                  <a:pt x="496" y="137"/>
                  <a:pt x="496" y="137"/>
                </a:cubicBezTo>
                <a:cubicBezTo>
                  <a:pt x="497" y="137"/>
                  <a:pt x="498" y="137"/>
                  <a:pt x="500" y="137"/>
                </a:cubicBezTo>
                <a:cubicBezTo>
                  <a:pt x="500" y="137"/>
                  <a:pt x="501" y="136"/>
                  <a:pt x="501" y="136"/>
                </a:cubicBezTo>
                <a:cubicBezTo>
                  <a:pt x="502" y="136"/>
                  <a:pt x="503" y="135"/>
                  <a:pt x="504" y="135"/>
                </a:cubicBezTo>
                <a:cubicBezTo>
                  <a:pt x="506" y="135"/>
                  <a:pt x="506" y="135"/>
                  <a:pt x="506" y="135"/>
                </a:cubicBezTo>
                <a:cubicBezTo>
                  <a:pt x="506" y="134"/>
                  <a:pt x="506" y="134"/>
                  <a:pt x="504" y="132"/>
                </a:cubicBezTo>
                <a:cubicBezTo>
                  <a:pt x="499" y="127"/>
                  <a:pt x="493" y="116"/>
                  <a:pt x="493" y="115"/>
                </a:cubicBezTo>
                <a:cubicBezTo>
                  <a:pt x="492" y="114"/>
                  <a:pt x="492" y="114"/>
                  <a:pt x="492" y="114"/>
                </a:cubicBezTo>
                <a:cubicBezTo>
                  <a:pt x="493" y="114"/>
                  <a:pt x="493" y="114"/>
                  <a:pt x="493" y="114"/>
                </a:cubicBezTo>
                <a:cubicBezTo>
                  <a:pt x="493" y="113"/>
                  <a:pt x="493" y="113"/>
                  <a:pt x="493" y="113"/>
                </a:cubicBezTo>
                <a:cubicBezTo>
                  <a:pt x="493" y="113"/>
                  <a:pt x="493" y="113"/>
                  <a:pt x="493" y="113"/>
                </a:cubicBezTo>
                <a:cubicBezTo>
                  <a:pt x="493" y="113"/>
                  <a:pt x="493" y="113"/>
                  <a:pt x="493" y="113"/>
                </a:cubicBezTo>
                <a:cubicBezTo>
                  <a:pt x="494" y="113"/>
                  <a:pt x="494" y="113"/>
                  <a:pt x="494" y="113"/>
                </a:cubicBezTo>
                <a:cubicBezTo>
                  <a:pt x="494" y="113"/>
                  <a:pt x="494" y="112"/>
                  <a:pt x="494" y="112"/>
                </a:cubicBezTo>
                <a:cubicBezTo>
                  <a:pt x="494" y="112"/>
                  <a:pt x="495" y="112"/>
                  <a:pt x="495" y="112"/>
                </a:cubicBezTo>
                <a:cubicBezTo>
                  <a:pt x="495" y="112"/>
                  <a:pt x="495" y="112"/>
                  <a:pt x="495" y="112"/>
                </a:cubicBezTo>
                <a:cubicBezTo>
                  <a:pt x="495" y="112"/>
                  <a:pt x="495" y="112"/>
                  <a:pt x="496" y="112"/>
                </a:cubicBezTo>
                <a:cubicBezTo>
                  <a:pt x="496" y="112"/>
                  <a:pt x="496" y="112"/>
                  <a:pt x="496" y="112"/>
                </a:cubicBezTo>
                <a:cubicBezTo>
                  <a:pt x="496" y="112"/>
                  <a:pt x="496" y="112"/>
                  <a:pt x="496" y="112"/>
                </a:cubicBezTo>
                <a:cubicBezTo>
                  <a:pt x="496" y="112"/>
                  <a:pt x="496" y="112"/>
                  <a:pt x="497" y="112"/>
                </a:cubicBezTo>
                <a:cubicBezTo>
                  <a:pt x="497" y="112"/>
                  <a:pt x="497" y="112"/>
                  <a:pt x="497" y="112"/>
                </a:cubicBezTo>
                <a:cubicBezTo>
                  <a:pt x="497" y="112"/>
                  <a:pt x="497" y="112"/>
                  <a:pt x="497" y="112"/>
                </a:cubicBezTo>
                <a:cubicBezTo>
                  <a:pt x="497" y="112"/>
                  <a:pt x="497" y="112"/>
                  <a:pt x="497" y="112"/>
                </a:cubicBezTo>
                <a:cubicBezTo>
                  <a:pt x="499" y="112"/>
                  <a:pt x="501" y="119"/>
                  <a:pt x="501" y="120"/>
                </a:cubicBezTo>
                <a:cubicBezTo>
                  <a:pt x="501" y="124"/>
                  <a:pt x="504" y="129"/>
                  <a:pt x="507" y="132"/>
                </a:cubicBezTo>
                <a:cubicBezTo>
                  <a:pt x="507" y="132"/>
                  <a:pt x="507" y="133"/>
                  <a:pt x="508" y="133"/>
                </a:cubicBezTo>
                <a:cubicBezTo>
                  <a:pt x="508" y="133"/>
                  <a:pt x="508" y="133"/>
                  <a:pt x="508" y="133"/>
                </a:cubicBezTo>
                <a:cubicBezTo>
                  <a:pt x="508" y="133"/>
                  <a:pt x="508" y="134"/>
                  <a:pt x="509" y="134"/>
                </a:cubicBezTo>
                <a:cubicBezTo>
                  <a:pt x="509" y="134"/>
                  <a:pt x="509" y="134"/>
                  <a:pt x="509" y="134"/>
                </a:cubicBezTo>
                <a:cubicBezTo>
                  <a:pt x="509" y="134"/>
                  <a:pt x="509" y="135"/>
                  <a:pt x="509" y="135"/>
                </a:cubicBezTo>
                <a:cubicBezTo>
                  <a:pt x="509" y="135"/>
                  <a:pt x="509" y="135"/>
                  <a:pt x="510" y="135"/>
                </a:cubicBezTo>
                <a:cubicBezTo>
                  <a:pt x="510" y="135"/>
                  <a:pt x="510" y="135"/>
                  <a:pt x="510" y="135"/>
                </a:cubicBezTo>
                <a:cubicBezTo>
                  <a:pt x="510" y="135"/>
                  <a:pt x="510" y="135"/>
                  <a:pt x="510" y="135"/>
                </a:cubicBezTo>
                <a:cubicBezTo>
                  <a:pt x="510" y="135"/>
                  <a:pt x="510" y="135"/>
                  <a:pt x="510" y="135"/>
                </a:cubicBezTo>
                <a:cubicBezTo>
                  <a:pt x="510" y="135"/>
                  <a:pt x="510" y="136"/>
                  <a:pt x="511" y="136"/>
                </a:cubicBezTo>
                <a:cubicBezTo>
                  <a:pt x="511" y="136"/>
                  <a:pt x="511" y="136"/>
                  <a:pt x="511" y="136"/>
                </a:cubicBezTo>
                <a:cubicBezTo>
                  <a:pt x="511" y="136"/>
                  <a:pt x="511" y="136"/>
                  <a:pt x="511" y="136"/>
                </a:cubicBezTo>
                <a:cubicBezTo>
                  <a:pt x="511" y="136"/>
                  <a:pt x="511" y="136"/>
                  <a:pt x="511" y="136"/>
                </a:cubicBezTo>
                <a:cubicBezTo>
                  <a:pt x="511" y="136"/>
                  <a:pt x="511" y="136"/>
                  <a:pt x="511" y="136"/>
                </a:cubicBezTo>
                <a:cubicBezTo>
                  <a:pt x="511" y="136"/>
                  <a:pt x="512" y="136"/>
                  <a:pt x="512" y="136"/>
                </a:cubicBezTo>
                <a:cubicBezTo>
                  <a:pt x="512" y="136"/>
                  <a:pt x="512" y="136"/>
                  <a:pt x="512" y="136"/>
                </a:cubicBezTo>
                <a:cubicBezTo>
                  <a:pt x="513" y="136"/>
                  <a:pt x="513" y="136"/>
                  <a:pt x="513" y="136"/>
                </a:cubicBezTo>
                <a:cubicBezTo>
                  <a:pt x="514" y="136"/>
                  <a:pt x="514" y="136"/>
                  <a:pt x="514" y="136"/>
                </a:cubicBezTo>
                <a:cubicBezTo>
                  <a:pt x="515" y="136"/>
                  <a:pt x="515" y="136"/>
                  <a:pt x="516" y="136"/>
                </a:cubicBezTo>
                <a:cubicBezTo>
                  <a:pt x="516" y="136"/>
                  <a:pt x="516" y="136"/>
                  <a:pt x="516" y="136"/>
                </a:cubicBezTo>
                <a:cubicBezTo>
                  <a:pt x="517" y="137"/>
                  <a:pt x="517" y="137"/>
                  <a:pt x="517" y="137"/>
                </a:cubicBezTo>
                <a:cubicBezTo>
                  <a:pt x="517" y="137"/>
                  <a:pt x="517" y="137"/>
                  <a:pt x="518" y="137"/>
                </a:cubicBezTo>
                <a:cubicBezTo>
                  <a:pt x="518" y="137"/>
                  <a:pt x="518" y="138"/>
                  <a:pt x="518" y="138"/>
                </a:cubicBezTo>
                <a:cubicBezTo>
                  <a:pt x="514" y="137"/>
                  <a:pt x="514" y="137"/>
                  <a:pt x="514" y="137"/>
                </a:cubicBezTo>
                <a:cubicBezTo>
                  <a:pt x="516" y="137"/>
                  <a:pt x="519" y="138"/>
                  <a:pt x="521" y="139"/>
                </a:cubicBezTo>
                <a:cubicBezTo>
                  <a:pt x="521" y="139"/>
                  <a:pt x="522" y="139"/>
                  <a:pt x="522" y="138"/>
                </a:cubicBezTo>
                <a:cubicBezTo>
                  <a:pt x="522" y="138"/>
                  <a:pt x="522" y="138"/>
                  <a:pt x="522" y="138"/>
                </a:cubicBezTo>
                <a:cubicBezTo>
                  <a:pt x="522" y="138"/>
                  <a:pt x="522" y="138"/>
                  <a:pt x="522" y="138"/>
                </a:cubicBezTo>
                <a:cubicBezTo>
                  <a:pt x="522" y="138"/>
                  <a:pt x="522" y="138"/>
                  <a:pt x="522" y="138"/>
                </a:cubicBezTo>
                <a:cubicBezTo>
                  <a:pt x="523" y="138"/>
                  <a:pt x="523" y="138"/>
                  <a:pt x="523" y="138"/>
                </a:cubicBezTo>
                <a:cubicBezTo>
                  <a:pt x="523" y="138"/>
                  <a:pt x="523" y="138"/>
                  <a:pt x="523" y="138"/>
                </a:cubicBezTo>
                <a:cubicBezTo>
                  <a:pt x="523" y="138"/>
                  <a:pt x="523" y="138"/>
                  <a:pt x="523" y="138"/>
                </a:cubicBezTo>
                <a:cubicBezTo>
                  <a:pt x="523" y="138"/>
                  <a:pt x="524" y="138"/>
                  <a:pt x="524" y="138"/>
                </a:cubicBezTo>
                <a:cubicBezTo>
                  <a:pt x="524" y="138"/>
                  <a:pt x="524" y="138"/>
                  <a:pt x="524" y="138"/>
                </a:cubicBezTo>
                <a:cubicBezTo>
                  <a:pt x="524" y="138"/>
                  <a:pt x="524" y="138"/>
                  <a:pt x="524" y="138"/>
                </a:cubicBezTo>
                <a:cubicBezTo>
                  <a:pt x="525" y="138"/>
                  <a:pt x="525" y="138"/>
                  <a:pt x="525" y="138"/>
                </a:cubicBezTo>
                <a:cubicBezTo>
                  <a:pt x="525" y="138"/>
                  <a:pt x="526" y="138"/>
                  <a:pt x="526" y="138"/>
                </a:cubicBezTo>
                <a:cubicBezTo>
                  <a:pt x="526" y="138"/>
                  <a:pt x="526" y="138"/>
                  <a:pt x="527" y="138"/>
                </a:cubicBezTo>
                <a:cubicBezTo>
                  <a:pt x="527" y="138"/>
                  <a:pt x="528" y="138"/>
                  <a:pt x="528" y="138"/>
                </a:cubicBezTo>
                <a:cubicBezTo>
                  <a:pt x="528" y="138"/>
                  <a:pt x="529" y="138"/>
                  <a:pt x="529" y="138"/>
                </a:cubicBezTo>
                <a:cubicBezTo>
                  <a:pt x="530" y="138"/>
                  <a:pt x="531" y="138"/>
                  <a:pt x="532" y="138"/>
                </a:cubicBezTo>
                <a:cubicBezTo>
                  <a:pt x="532" y="138"/>
                  <a:pt x="532" y="138"/>
                  <a:pt x="532" y="138"/>
                </a:cubicBezTo>
                <a:cubicBezTo>
                  <a:pt x="532" y="138"/>
                  <a:pt x="532" y="138"/>
                  <a:pt x="532" y="138"/>
                </a:cubicBezTo>
                <a:cubicBezTo>
                  <a:pt x="532" y="137"/>
                  <a:pt x="532" y="136"/>
                  <a:pt x="532" y="136"/>
                </a:cubicBezTo>
                <a:cubicBezTo>
                  <a:pt x="533" y="136"/>
                  <a:pt x="533" y="136"/>
                  <a:pt x="533" y="136"/>
                </a:cubicBezTo>
                <a:cubicBezTo>
                  <a:pt x="533" y="136"/>
                  <a:pt x="533" y="136"/>
                  <a:pt x="533" y="136"/>
                </a:cubicBezTo>
                <a:cubicBezTo>
                  <a:pt x="533" y="136"/>
                  <a:pt x="533" y="136"/>
                  <a:pt x="533" y="136"/>
                </a:cubicBezTo>
                <a:cubicBezTo>
                  <a:pt x="533" y="136"/>
                  <a:pt x="533" y="136"/>
                  <a:pt x="533" y="136"/>
                </a:cubicBezTo>
                <a:cubicBezTo>
                  <a:pt x="533" y="136"/>
                  <a:pt x="534" y="136"/>
                  <a:pt x="535" y="136"/>
                </a:cubicBezTo>
                <a:cubicBezTo>
                  <a:pt x="535" y="134"/>
                  <a:pt x="532" y="131"/>
                  <a:pt x="532" y="130"/>
                </a:cubicBezTo>
                <a:cubicBezTo>
                  <a:pt x="531" y="129"/>
                  <a:pt x="527" y="122"/>
                  <a:pt x="527" y="122"/>
                </a:cubicBezTo>
                <a:cubicBezTo>
                  <a:pt x="527" y="122"/>
                  <a:pt x="527" y="121"/>
                  <a:pt x="527" y="121"/>
                </a:cubicBezTo>
                <a:cubicBezTo>
                  <a:pt x="528" y="121"/>
                  <a:pt x="528" y="121"/>
                  <a:pt x="528" y="121"/>
                </a:cubicBezTo>
                <a:cubicBezTo>
                  <a:pt x="528" y="121"/>
                  <a:pt x="528" y="121"/>
                  <a:pt x="528" y="121"/>
                </a:cubicBezTo>
                <a:cubicBezTo>
                  <a:pt x="528" y="121"/>
                  <a:pt x="529" y="121"/>
                  <a:pt x="529" y="121"/>
                </a:cubicBezTo>
                <a:cubicBezTo>
                  <a:pt x="529" y="121"/>
                  <a:pt x="529" y="122"/>
                  <a:pt x="529" y="122"/>
                </a:cubicBezTo>
                <a:cubicBezTo>
                  <a:pt x="529" y="122"/>
                  <a:pt x="530" y="122"/>
                  <a:pt x="530" y="122"/>
                </a:cubicBezTo>
                <a:cubicBezTo>
                  <a:pt x="530" y="122"/>
                  <a:pt x="530" y="122"/>
                  <a:pt x="530" y="122"/>
                </a:cubicBezTo>
                <a:cubicBezTo>
                  <a:pt x="530" y="122"/>
                  <a:pt x="530" y="122"/>
                  <a:pt x="531" y="123"/>
                </a:cubicBezTo>
                <a:cubicBezTo>
                  <a:pt x="531" y="123"/>
                  <a:pt x="531" y="123"/>
                  <a:pt x="531" y="123"/>
                </a:cubicBezTo>
                <a:cubicBezTo>
                  <a:pt x="531" y="123"/>
                  <a:pt x="531" y="124"/>
                  <a:pt x="531" y="124"/>
                </a:cubicBezTo>
                <a:cubicBezTo>
                  <a:pt x="532" y="124"/>
                  <a:pt x="532" y="124"/>
                  <a:pt x="532" y="124"/>
                </a:cubicBezTo>
                <a:cubicBezTo>
                  <a:pt x="532" y="124"/>
                  <a:pt x="532" y="125"/>
                  <a:pt x="532" y="125"/>
                </a:cubicBezTo>
                <a:cubicBezTo>
                  <a:pt x="532" y="125"/>
                  <a:pt x="533" y="125"/>
                  <a:pt x="533" y="125"/>
                </a:cubicBezTo>
                <a:cubicBezTo>
                  <a:pt x="533" y="125"/>
                  <a:pt x="533" y="125"/>
                  <a:pt x="533" y="125"/>
                </a:cubicBezTo>
                <a:cubicBezTo>
                  <a:pt x="533" y="126"/>
                  <a:pt x="534" y="126"/>
                  <a:pt x="534" y="126"/>
                </a:cubicBezTo>
                <a:cubicBezTo>
                  <a:pt x="534" y="126"/>
                  <a:pt x="534" y="126"/>
                  <a:pt x="535" y="126"/>
                </a:cubicBezTo>
                <a:cubicBezTo>
                  <a:pt x="532" y="121"/>
                  <a:pt x="527" y="117"/>
                  <a:pt x="524" y="112"/>
                </a:cubicBezTo>
                <a:cubicBezTo>
                  <a:pt x="527" y="113"/>
                  <a:pt x="530" y="114"/>
                  <a:pt x="533" y="115"/>
                </a:cubicBezTo>
                <a:cubicBezTo>
                  <a:pt x="532" y="114"/>
                  <a:pt x="532" y="114"/>
                  <a:pt x="532" y="113"/>
                </a:cubicBezTo>
                <a:cubicBezTo>
                  <a:pt x="532" y="113"/>
                  <a:pt x="532" y="113"/>
                  <a:pt x="532" y="113"/>
                </a:cubicBezTo>
                <a:cubicBezTo>
                  <a:pt x="533" y="113"/>
                  <a:pt x="534" y="114"/>
                  <a:pt x="535" y="114"/>
                </a:cubicBezTo>
                <a:cubicBezTo>
                  <a:pt x="529" y="109"/>
                  <a:pt x="521" y="110"/>
                  <a:pt x="516" y="105"/>
                </a:cubicBezTo>
                <a:cubicBezTo>
                  <a:pt x="510" y="99"/>
                  <a:pt x="510" y="99"/>
                  <a:pt x="504" y="85"/>
                </a:cubicBezTo>
                <a:cubicBezTo>
                  <a:pt x="504" y="85"/>
                  <a:pt x="504" y="85"/>
                  <a:pt x="505" y="85"/>
                </a:cubicBezTo>
                <a:cubicBezTo>
                  <a:pt x="504" y="83"/>
                  <a:pt x="496" y="78"/>
                  <a:pt x="493" y="77"/>
                </a:cubicBezTo>
                <a:cubicBezTo>
                  <a:pt x="493" y="77"/>
                  <a:pt x="493" y="77"/>
                  <a:pt x="493" y="78"/>
                </a:cubicBezTo>
                <a:cubicBezTo>
                  <a:pt x="493" y="78"/>
                  <a:pt x="493" y="78"/>
                  <a:pt x="493" y="78"/>
                </a:cubicBezTo>
                <a:cubicBezTo>
                  <a:pt x="494" y="79"/>
                  <a:pt x="494" y="79"/>
                  <a:pt x="500" y="86"/>
                </a:cubicBezTo>
                <a:cubicBezTo>
                  <a:pt x="503" y="88"/>
                  <a:pt x="500" y="92"/>
                  <a:pt x="502" y="94"/>
                </a:cubicBezTo>
                <a:cubicBezTo>
                  <a:pt x="506" y="102"/>
                  <a:pt x="506" y="102"/>
                  <a:pt x="509" y="104"/>
                </a:cubicBezTo>
                <a:cubicBezTo>
                  <a:pt x="514" y="107"/>
                  <a:pt x="514" y="108"/>
                  <a:pt x="514" y="109"/>
                </a:cubicBezTo>
                <a:cubicBezTo>
                  <a:pt x="512" y="111"/>
                  <a:pt x="512" y="112"/>
                  <a:pt x="515" y="118"/>
                </a:cubicBezTo>
                <a:cubicBezTo>
                  <a:pt x="517" y="121"/>
                  <a:pt x="517" y="128"/>
                  <a:pt x="516" y="129"/>
                </a:cubicBezTo>
                <a:cubicBezTo>
                  <a:pt x="514" y="129"/>
                  <a:pt x="512" y="126"/>
                  <a:pt x="511" y="124"/>
                </a:cubicBezTo>
                <a:cubicBezTo>
                  <a:pt x="508" y="119"/>
                  <a:pt x="491" y="103"/>
                  <a:pt x="490" y="102"/>
                </a:cubicBezTo>
                <a:cubicBezTo>
                  <a:pt x="491" y="104"/>
                  <a:pt x="493" y="109"/>
                  <a:pt x="490" y="111"/>
                </a:cubicBezTo>
                <a:cubicBezTo>
                  <a:pt x="489" y="111"/>
                  <a:pt x="489" y="111"/>
                  <a:pt x="488" y="111"/>
                </a:cubicBezTo>
                <a:cubicBezTo>
                  <a:pt x="488" y="111"/>
                  <a:pt x="488" y="111"/>
                  <a:pt x="488" y="111"/>
                </a:cubicBezTo>
                <a:cubicBezTo>
                  <a:pt x="488" y="111"/>
                  <a:pt x="488" y="111"/>
                  <a:pt x="487" y="111"/>
                </a:cubicBezTo>
                <a:cubicBezTo>
                  <a:pt x="487" y="111"/>
                  <a:pt x="487" y="111"/>
                  <a:pt x="487" y="111"/>
                </a:cubicBezTo>
                <a:cubicBezTo>
                  <a:pt x="487" y="111"/>
                  <a:pt x="486" y="111"/>
                  <a:pt x="486" y="111"/>
                </a:cubicBezTo>
                <a:cubicBezTo>
                  <a:pt x="486" y="111"/>
                  <a:pt x="485" y="111"/>
                  <a:pt x="485" y="111"/>
                </a:cubicBezTo>
                <a:cubicBezTo>
                  <a:pt x="485" y="111"/>
                  <a:pt x="485" y="110"/>
                  <a:pt x="484" y="110"/>
                </a:cubicBezTo>
                <a:cubicBezTo>
                  <a:pt x="484" y="110"/>
                  <a:pt x="484" y="110"/>
                  <a:pt x="483" y="110"/>
                </a:cubicBezTo>
                <a:cubicBezTo>
                  <a:pt x="483" y="110"/>
                  <a:pt x="483" y="110"/>
                  <a:pt x="483" y="109"/>
                </a:cubicBezTo>
                <a:cubicBezTo>
                  <a:pt x="482" y="109"/>
                  <a:pt x="482" y="109"/>
                  <a:pt x="481" y="108"/>
                </a:cubicBezTo>
                <a:cubicBezTo>
                  <a:pt x="481" y="108"/>
                  <a:pt x="481" y="108"/>
                  <a:pt x="481" y="108"/>
                </a:cubicBezTo>
                <a:cubicBezTo>
                  <a:pt x="481" y="108"/>
                  <a:pt x="480" y="107"/>
                  <a:pt x="480" y="107"/>
                </a:cubicBezTo>
                <a:cubicBezTo>
                  <a:pt x="480" y="106"/>
                  <a:pt x="479" y="106"/>
                  <a:pt x="479" y="106"/>
                </a:cubicBezTo>
                <a:cubicBezTo>
                  <a:pt x="479" y="106"/>
                  <a:pt x="479" y="105"/>
                  <a:pt x="478" y="105"/>
                </a:cubicBezTo>
                <a:cubicBezTo>
                  <a:pt x="478" y="105"/>
                  <a:pt x="478" y="104"/>
                  <a:pt x="478" y="104"/>
                </a:cubicBezTo>
                <a:cubicBezTo>
                  <a:pt x="477" y="104"/>
                  <a:pt x="477" y="103"/>
                  <a:pt x="477" y="103"/>
                </a:cubicBezTo>
                <a:cubicBezTo>
                  <a:pt x="477" y="103"/>
                  <a:pt x="477" y="102"/>
                  <a:pt x="476" y="102"/>
                </a:cubicBezTo>
                <a:cubicBezTo>
                  <a:pt x="476" y="102"/>
                  <a:pt x="476" y="101"/>
                  <a:pt x="476" y="101"/>
                </a:cubicBezTo>
                <a:cubicBezTo>
                  <a:pt x="475" y="101"/>
                  <a:pt x="475" y="100"/>
                  <a:pt x="475" y="100"/>
                </a:cubicBezTo>
                <a:cubicBezTo>
                  <a:pt x="475" y="100"/>
                  <a:pt x="475" y="99"/>
                  <a:pt x="474" y="99"/>
                </a:cubicBezTo>
                <a:cubicBezTo>
                  <a:pt x="474" y="99"/>
                  <a:pt x="474" y="99"/>
                  <a:pt x="474" y="98"/>
                </a:cubicBezTo>
                <a:cubicBezTo>
                  <a:pt x="474" y="98"/>
                  <a:pt x="474" y="98"/>
                  <a:pt x="473" y="97"/>
                </a:cubicBezTo>
                <a:cubicBezTo>
                  <a:pt x="473" y="97"/>
                  <a:pt x="473" y="97"/>
                  <a:pt x="473" y="96"/>
                </a:cubicBezTo>
                <a:cubicBezTo>
                  <a:pt x="473" y="96"/>
                  <a:pt x="473" y="96"/>
                  <a:pt x="473" y="96"/>
                </a:cubicBezTo>
                <a:cubicBezTo>
                  <a:pt x="472" y="95"/>
                  <a:pt x="472" y="95"/>
                  <a:pt x="472" y="95"/>
                </a:cubicBezTo>
                <a:cubicBezTo>
                  <a:pt x="472" y="95"/>
                  <a:pt x="472" y="94"/>
                  <a:pt x="472" y="94"/>
                </a:cubicBezTo>
                <a:cubicBezTo>
                  <a:pt x="472" y="94"/>
                  <a:pt x="472" y="94"/>
                  <a:pt x="471" y="93"/>
                </a:cubicBezTo>
                <a:cubicBezTo>
                  <a:pt x="471" y="93"/>
                  <a:pt x="471" y="93"/>
                  <a:pt x="471" y="93"/>
                </a:cubicBezTo>
                <a:cubicBezTo>
                  <a:pt x="471" y="93"/>
                  <a:pt x="471" y="93"/>
                  <a:pt x="471" y="92"/>
                </a:cubicBezTo>
                <a:cubicBezTo>
                  <a:pt x="471" y="92"/>
                  <a:pt x="471" y="92"/>
                  <a:pt x="471" y="92"/>
                </a:cubicBezTo>
                <a:cubicBezTo>
                  <a:pt x="471" y="92"/>
                  <a:pt x="471" y="92"/>
                  <a:pt x="471" y="92"/>
                </a:cubicBezTo>
                <a:cubicBezTo>
                  <a:pt x="471" y="92"/>
                  <a:pt x="471" y="91"/>
                  <a:pt x="471" y="91"/>
                </a:cubicBezTo>
                <a:cubicBezTo>
                  <a:pt x="470" y="90"/>
                  <a:pt x="470" y="89"/>
                  <a:pt x="471" y="88"/>
                </a:cubicBezTo>
                <a:cubicBezTo>
                  <a:pt x="475" y="86"/>
                  <a:pt x="475" y="86"/>
                  <a:pt x="476" y="79"/>
                </a:cubicBezTo>
                <a:cubicBezTo>
                  <a:pt x="476" y="79"/>
                  <a:pt x="476" y="76"/>
                  <a:pt x="471" y="69"/>
                </a:cubicBezTo>
                <a:cubicBezTo>
                  <a:pt x="471" y="69"/>
                  <a:pt x="465" y="57"/>
                  <a:pt x="465" y="55"/>
                </a:cubicBezTo>
                <a:cubicBezTo>
                  <a:pt x="464" y="54"/>
                  <a:pt x="464" y="54"/>
                  <a:pt x="465" y="52"/>
                </a:cubicBezTo>
                <a:cubicBezTo>
                  <a:pt x="465" y="51"/>
                  <a:pt x="464" y="50"/>
                  <a:pt x="463" y="49"/>
                </a:cubicBezTo>
                <a:cubicBezTo>
                  <a:pt x="466" y="50"/>
                  <a:pt x="467" y="53"/>
                  <a:pt x="470" y="54"/>
                </a:cubicBezTo>
                <a:cubicBezTo>
                  <a:pt x="469" y="52"/>
                  <a:pt x="469" y="52"/>
                  <a:pt x="468" y="51"/>
                </a:cubicBezTo>
                <a:cubicBezTo>
                  <a:pt x="469" y="51"/>
                  <a:pt x="477" y="55"/>
                  <a:pt x="477" y="57"/>
                </a:cubicBezTo>
                <a:cubicBezTo>
                  <a:pt x="477" y="57"/>
                  <a:pt x="477" y="57"/>
                  <a:pt x="476" y="56"/>
                </a:cubicBezTo>
                <a:cubicBezTo>
                  <a:pt x="480" y="59"/>
                  <a:pt x="482" y="60"/>
                  <a:pt x="482" y="60"/>
                </a:cubicBezTo>
                <a:cubicBezTo>
                  <a:pt x="482" y="60"/>
                  <a:pt x="482" y="60"/>
                  <a:pt x="483" y="60"/>
                </a:cubicBezTo>
                <a:cubicBezTo>
                  <a:pt x="484" y="61"/>
                  <a:pt x="485" y="61"/>
                  <a:pt x="485" y="62"/>
                </a:cubicBezTo>
                <a:cubicBezTo>
                  <a:pt x="485" y="61"/>
                  <a:pt x="485" y="61"/>
                  <a:pt x="484" y="61"/>
                </a:cubicBezTo>
                <a:cubicBezTo>
                  <a:pt x="485" y="62"/>
                  <a:pt x="486" y="62"/>
                  <a:pt x="492" y="66"/>
                </a:cubicBezTo>
                <a:cubicBezTo>
                  <a:pt x="501" y="72"/>
                  <a:pt x="515" y="83"/>
                  <a:pt x="516" y="86"/>
                </a:cubicBezTo>
                <a:cubicBezTo>
                  <a:pt x="511" y="83"/>
                  <a:pt x="507" y="79"/>
                  <a:pt x="503" y="76"/>
                </a:cubicBezTo>
                <a:cubicBezTo>
                  <a:pt x="512" y="83"/>
                  <a:pt x="519" y="92"/>
                  <a:pt x="528" y="99"/>
                </a:cubicBezTo>
                <a:cubicBezTo>
                  <a:pt x="529" y="99"/>
                  <a:pt x="529" y="99"/>
                  <a:pt x="529" y="99"/>
                </a:cubicBezTo>
                <a:cubicBezTo>
                  <a:pt x="527" y="97"/>
                  <a:pt x="524" y="95"/>
                  <a:pt x="523" y="93"/>
                </a:cubicBezTo>
                <a:cubicBezTo>
                  <a:pt x="523" y="93"/>
                  <a:pt x="524" y="94"/>
                  <a:pt x="525" y="95"/>
                </a:cubicBezTo>
                <a:cubicBezTo>
                  <a:pt x="520" y="89"/>
                  <a:pt x="520" y="89"/>
                  <a:pt x="519" y="88"/>
                </a:cubicBezTo>
                <a:cubicBezTo>
                  <a:pt x="520" y="89"/>
                  <a:pt x="520" y="89"/>
                  <a:pt x="521" y="89"/>
                </a:cubicBezTo>
                <a:cubicBezTo>
                  <a:pt x="521" y="90"/>
                  <a:pt x="521" y="90"/>
                  <a:pt x="521" y="90"/>
                </a:cubicBezTo>
                <a:cubicBezTo>
                  <a:pt x="533" y="102"/>
                  <a:pt x="533" y="102"/>
                  <a:pt x="533" y="102"/>
                </a:cubicBezTo>
                <a:cubicBezTo>
                  <a:pt x="545" y="115"/>
                  <a:pt x="546" y="116"/>
                  <a:pt x="565" y="142"/>
                </a:cubicBezTo>
                <a:cubicBezTo>
                  <a:pt x="569" y="149"/>
                  <a:pt x="575" y="158"/>
                  <a:pt x="579" y="165"/>
                </a:cubicBezTo>
                <a:cubicBezTo>
                  <a:pt x="590" y="186"/>
                  <a:pt x="590" y="186"/>
                  <a:pt x="590" y="186"/>
                </a:cubicBezTo>
                <a:cubicBezTo>
                  <a:pt x="595" y="197"/>
                  <a:pt x="597" y="201"/>
                  <a:pt x="600" y="211"/>
                </a:cubicBezTo>
                <a:cubicBezTo>
                  <a:pt x="600" y="211"/>
                  <a:pt x="600" y="211"/>
                  <a:pt x="600" y="211"/>
                </a:cubicBezTo>
                <a:cubicBezTo>
                  <a:pt x="600" y="213"/>
                  <a:pt x="600" y="213"/>
                  <a:pt x="610" y="247"/>
                </a:cubicBezTo>
                <a:cubicBezTo>
                  <a:pt x="610" y="247"/>
                  <a:pt x="610" y="246"/>
                  <a:pt x="610" y="246"/>
                </a:cubicBezTo>
                <a:cubicBezTo>
                  <a:pt x="614" y="271"/>
                  <a:pt x="615" y="272"/>
                  <a:pt x="617" y="279"/>
                </a:cubicBezTo>
                <a:cubicBezTo>
                  <a:pt x="617" y="282"/>
                  <a:pt x="617" y="284"/>
                  <a:pt x="618" y="287"/>
                </a:cubicBezTo>
                <a:cubicBezTo>
                  <a:pt x="619" y="296"/>
                  <a:pt x="619" y="308"/>
                  <a:pt x="620" y="317"/>
                </a:cubicBezTo>
                <a:cubicBezTo>
                  <a:pt x="620" y="325"/>
                  <a:pt x="619" y="337"/>
                  <a:pt x="619" y="346"/>
                </a:cubicBezTo>
                <a:close/>
                <a:moveTo>
                  <a:pt x="527" y="418"/>
                </a:moveTo>
                <a:cubicBezTo>
                  <a:pt x="527" y="418"/>
                  <a:pt x="527" y="418"/>
                  <a:pt x="527" y="418"/>
                </a:cubicBezTo>
                <a:cubicBezTo>
                  <a:pt x="527" y="418"/>
                  <a:pt x="527" y="418"/>
                  <a:pt x="527" y="418"/>
                </a:cubicBezTo>
                <a:cubicBezTo>
                  <a:pt x="527" y="418"/>
                  <a:pt x="527" y="418"/>
                  <a:pt x="527" y="418"/>
                </a:cubicBezTo>
                <a:cubicBezTo>
                  <a:pt x="527" y="418"/>
                  <a:pt x="527" y="418"/>
                  <a:pt x="527" y="418"/>
                </a:cubicBezTo>
                <a:close/>
                <a:moveTo>
                  <a:pt x="531" y="419"/>
                </a:moveTo>
                <a:cubicBezTo>
                  <a:pt x="531" y="419"/>
                  <a:pt x="531" y="419"/>
                  <a:pt x="531" y="419"/>
                </a:cubicBezTo>
                <a:cubicBezTo>
                  <a:pt x="531" y="419"/>
                  <a:pt x="531" y="419"/>
                  <a:pt x="530" y="419"/>
                </a:cubicBezTo>
                <a:cubicBezTo>
                  <a:pt x="531" y="419"/>
                  <a:pt x="531" y="419"/>
                  <a:pt x="531" y="419"/>
                </a:cubicBezTo>
                <a:cubicBezTo>
                  <a:pt x="531" y="419"/>
                  <a:pt x="531" y="419"/>
                  <a:pt x="531" y="419"/>
                </a:cubicBezTo>
                <a:close/>
                <a:moveTo>
                  <a:pt x="536" y="420"/>
                </a:moveTo>
                <a:cubicBezTo>
                  <a:pt x="536" y="420"/>
                  <a:pt x="535" y="420"/>
                  <a:pt x="535" y="420"/>
                </a:cubicBezTo>
                <a:cubicBezTo>
                  <a:pt x="535" y="420"/>
                  <a:pt x="534" y="420"/>
                  <a:pt x="534" y="420"/>
                </a:cubicBezTo>
                <a:cubicBezTo>
                  <a:pt x="534" y="420"/>
                  <a:pt x="534" y="420"/>
                  <a:pt x="535" y="420"/>
                </a:cubicBezTo>
                <a:cubicBezTo>
                  <a:pt x="535" y="420"/>
                  <a:pt x="536" y="420"/>
                  <a:pt x="536" y="420"/>
                </a:cubicBezTo>
                <a:close/>
                <a:moveTo>
                  <a:pt x="539" y="421"/>
                </a:moveTo>
                <a:cubicBezTo>
                  <a:pt x="539" y="421"/>
                  <a:pt x="539" y="421"/>
                  <a:pt x="538" y="420"/>
                </a:cubicBezTo>
                <a:cubicBezTo>
                  <a:pt x="538" y="420"/>
                  <a:pt x="538" y="420"/>
                  <a:pt x="538" y="420"/>
                </a:cubicBezTo>
                <a:cubicBezTo>
                  <a:pt x="538" y="420"/>
                  <a:pt x="538" y="420"/>
                  <a:pt x="538" y="420"/>
                </a:cubicBezTo>
                <a:cubicBezTo>
                  <a:pt x="539" y="421"/>
                  <a:pt x="539" y="421"/>
                  <a:pt x="539" y="421"/>
                </a:cubicBezTo>
                <a:close/>
                <a:moveTo>
                  <a:pt x="567" y="429"/>
                </a:moveTo>
                <a:cubicBezTo>
                  <a:pt x="567" y="429"/>
                  <a:pt x="567" y="429"/>
                  <a:pt x="567" y="429"/>
                </a:cubicBezTo>
                <a:cubicBezTo>
                  <a:pt x="566" y="429"/>
                  <a:pt x="566" y="429"/>
                  <a:pt x="565" y="428"/>
                </a:cubicBezTo>
                <a:cubicBezTo>
                  <a:pt x="564" y="428"/>
                  <a:pt x="563" y="427"/>
                  <a:pt x="562" y="427"/>
                </a:cubicBezTo>
                <a:cubicBezTo>
                  <a:pt x="562" y="427"/>
                  <a:pt x="561" y="427"/>
                  <a:pt x="560" y="426"/>
                </a:cubicBezTo>
                <a:cubicBezTo>
                  <a:pt x="559" y="426"/>
                  <a:pt x="558" y="426"/>
                  <a:pt x="557" y="425"/>
                </a:cubicBezTo>
                <a:cubicBezTo>
                  <a:pt x="556" y="425"/>
                  <a:pt x="556" y="425"/>
                  <a:pt x="555" y="425"/>
                </a:cubicBezTo>
                <a:cubicBezTo>
                  <a:pt x="554" y="424"/>
                  <a:pt x="553" y="424"/>
                  <a:pt x="551" y="424"/>
                </a:cubicBezTo>
                <a:cubicBezTo>
                  <a:pt x="551" y="423"/>
                  <a:pt x="550" y="423"/>
                  <a:pt x="549" y="423"/>
                </a:cubicBezTo>
                <a:cubicBezTo>
                  <a:pt x="548" y="423"/>
                  <a:pt x="546" y="422"/>
                  <a:pt x="545" y="422"/>
                </a:cubicBezTo>
                <a:cubicBezTo>
                  <a:pt x="544" y="422"/>
                  <a:pt x="543" y="422"/>
                  <a:pt x="542" y="421"/>
                </a:cubicBezTo>
                <a:cubicBezTo>
                  <a:pt x="541" y="421"/>
                  <a:pt x="541" y="421"/>
                  <a:pt x="540" y="421"/>
                </a:cubicBezTo>
                <a:cubicBezTo>
                  <a:pt x="541" y="421"/>
                  <a:pt x="541" y="421"/>
                  <a:pt x="542" y="421"/>
                </a:cubicBezTo>
                <a:cubicBezTo>
                  <a:pt x="543" y="422"/>
                  <a:pt x="544" y="422"/>
                  <a:pt x="545" y="422"/>
                </a:cubicBezTo>
                <a:cubicBezTo>
                  <a:pt x="546" y="422"/>
                  <a:pt x="547" y="423"/>
                  <a:pt x="549" y="423"/>
                </a:cubicBezTo>
                <a:cubicBezTo>
                  <a:pt x="550" y="423"/>
                  <a:pt x="551" y="423"/>
                  <a:pt x="551" y="424"/>
                </a:cubicBezTo>
                <a:cubicBezTo>
                  <a:pt x="553" y="424"/>
                  <a:pt x="554" y="424"/>
                  <a:pt x="555" y="425"/>
                </a:cubicBezTo>
                <a:cubicBezTo>
                  <a:pt x="555" y="425"/>
                  <a:pt x="556" y="425"/>
                  <a:pt x="557" y="425"/>
                </a:cubicBezTo>
                <a:cubicBezTo>
                  <a:pt x="558" y="426"/>
                  <a:pt x="559" y="426"/>
                  <a:pt x="560" y="426"/>
                </a:cubicBezTo>
                <a:cubicBezTo>
                  <a:pt x="561" y="427"/>
                  <a:pt x="562" y="427"/>
                  <a:pt x="562" y="427"/>
                </a:cubicBezTo>
                <a:cubicBezTo>
                  <a:pt x="563" y="428"/>
                  <a:pt x="564" y="428"/>
                  <a:pt x="565" y="428"/>
                </a:cubicBezTo>
                <a:cubicBezTo>
                  <a:pt x="566" y="428"/>
                  <a:pt x="566" y="429"/>
                  <a:pt x="567" y="429"/>
                </a:cubicBezTo>
                <a:cubicBezTo>
                  <a:pt x="567" y="429"/>
                  <a:pt x="567" y="429"/>
                  <a:pt x="567" y="429"/>
                </a:cubicBezTo>
                <a:close/>
                <a:moveTo>
                  <a:pt x="619" y="344"/>
                </a:moveTo>
                <a:cubicBezTo>
                  <a:pt x="619" y="334"/>
                  <a:pt x="618" y="316"/>
                  <a:pt x="617" y="314"/>
                </a:cubicBezTo>
                <a:cubicBezTo>
                  <a:pt x="617" y="317"/>
                  <a:pt x="616" y="319"/>
                  <a:pt x="617" y="343"/>
                </a:cubicBezTo>
                <a:cubicBezTo>
                  <a:pt x="617" y="342"/>
                  <a:pt x="617" y="342"/>
                  <a:pt x="618" y="338"/>
                </a:cubicBezTo>
                <a:cubicBezTo>
                  <a:pt x="617" y="349"/>
                  <a:pt x="617" y="349"/>
                  <a:pt x="618" y="351"/>
                </a:cubicBezTo>
                <a:cubicBezTo>
                  <a:pt x="618" y="349"/>
                  <a:pt x="618" y="348"/>
                  <a:pt x="619" y="344"/>
                </a:cubicBezTo>
                <a:close/>
                <a:moveTo>
                  <a:pt x="611" y="246"/>
                </a:moveTo>
                <a:cubicBezTo>
                  <a:pt x="611" y="246"/>
                  <a:pt x="611" y="247"/>
                  <a:pt x="611" y="247"/>
                </a:cubicBezTo>
                <a:cubicBezTo>
                  <a:pt x="613" y="255"/>
                  <a:pt x="613" y="255"/>
                  <a:pt x="613" y="255"/>
                </a:cubicBezTo>
                <a:cubicBezTo>
                  <a:pt x="613" y="254"/>
                  <a:pt x="613" y="254"/>
                  <a:pt x="613" y="254"/>
                </a:cubicBezTo>
                <a:cubicBezTo>
                  <a:pt x="613" y="258"/>
                  <a:pt x="614" y="263"/>
                  <a:pt x="615" y="267"/>
                </a:cubicBezTo>
                <a:cubicBezTo>
                  <a:pt x="612" y="251"/>
                  <a:pt x="611" y="248"/>
                  <a:pt x="608" y="235"/>
                </a:cubicBezTo>
                <a:cubicBezTo>
                  <a:pt x="607" y="233"/>
                  <a:pt x="607" y="231"/>
                  <a:pt x="606" y="229"/>
                </a:cubicBezTo>
                <a:cubicBezTo>
                  <a:pt x="610" y="242"/>
                  <a:pt x="610" y="242"/>
                  <a:pt x="611" y="249"/>
                </a:cubicBezTo>
                <a:cubicBezTo>
                  <a:pt x="611" y="248"/>
                  <a:pt x="611" y="247"/>
                  <a:pt x="611" y="246"/>
                </a:cubicBezTo>
                <a:close/>
                <a:moveTo>
                  <a:pt x="605" y="226"/>
                </a:moveTo>
                <a:cubicBezTo>
                  <a:pt x="605" y="226"/>
                  <a:pt x="605" y="227"/>
                  <a:pt x="606" y="227"/>
                </a:cubicBezTo>
                <a:cubicBezTo>
                  <a:pt x="605" y="226"/>
                  <a:pt x="604" y="224"/>
                  <a:pt x="604" y="222"/>
                </a:cubicBezTo>
                <a:cubicBezTo>
                  <a:pt x="604" y="223"/>
                  <a:pt x="604" y="223"/>
                  <a:pt x="605" y="224"/>
                </a:cubicBezTo>
                <a:cubicBezTo>
                  <a:pt x="604" y="223"/>
                  <a:pt x="604" y="223"/>
                  <a:pt x="604" y="223"/>
                </a:cubicBezTo>
                <a:cubicBezTo>
                  <a:pt x="604" y="223"/>
                  <a:pt x="604" y="223"/>
                  <a:pt x="604" y="223"/>
                </a:cubicBezTo>
                <a:cubicBezTo>
                  <a:pt x="601" y="213"/>
                  <a:pt x="601" y="213"/>
                  <a:pt x="601" y="213"/>
                </a:cubicBezTo>
                <a:cubicBezTo>
                  <a:pt x="601" y="213"/>
                  <a:pt x="601" y="213"/>
                  <a:pt x="601" y="213"/>
                </a:cubicBezTo>
                <a:cubicBezTo>
                  <a:pt x="600" y="212"/>
                  <a:pt x="600" y="211"/>
                  <a:pt x="600" y="211"/>
                </a:cubicBezTo>
                <a:cubicBezTo>
                  <a:pt x="602" y="216"/>
                  <a:pt x="603" y="221"/>
                  <a:pt x="606" y="229"/>
                </a:cubicBezTo>
                <a:cubicBezTo>
                  <a:pt x="606" y="228"/>
                  <a:pt x="605" y="227"/>
                  <a:pt x="605" y="226"/>
                </a:cubicBezTo>
                <a:close/>
                <a:moveTo>
                  <a:pt x="617" y="280"/>
                </a:moveTo>
                <a:cubicBezTo>
                  <a:pt x="617" y="276"/>
                  <a:pt x="616" y="271"/>
                  <a:pt x="615" y="267"/>
                </a:cubicBezTo>
                <a:cubicBezTo>
                  <a:pt x="615" y="270"/>
                  <a:pt x="616" y="274"/>
                  <a:pt x="617" y="279"/>
                </a:cubicBezTo>
                <a:cubicBezTo>
                  <a:pt x="617" y="280"/>
                  <a:pt x="617" y="280"/>
                  <a:pt x="617" y="280"/>
                </a:cubicBezTo>
                <a:close/>
                <a:moveTo>
                  <a:pt x="435" y="130"/>
                </a:moveTo>
                <a:cubicBezTo>
                  <a:pt x="435" y="130"/>
                  <a:pt x="435" y="131"/>
                  <a:pt x="435" y="131"/>
                </a:cubicBezTo>
                <a:cubicBezTo>
                  <a:pt x="434" y="133"/>
                  <a:pt x="433" y="137"/>
                  <a:pt x="433" y="137"/>
                </a:cubicBezTo>
                <a:cubicBezTo>
                  <a:pt x="432" y="139"/>
                  <a:pt x="432" y="140"/>
                  <a:pt x="433" y="141"/>
                </a:cubicBezTo>
                <a:cubicBezTo>
                  <a:pt x="433" y="141"/>
                  <a:pt x="434" y="141"/>
                  <a:pt x="434" y="141"/>
                </a:cubicBezTo>
                <a:cubicBezTo>
                  <a:pt x="434" y="141"/>
                  <a:pt x="434" y="141"/>
                  <a:pt x="434" y="141"/>
                </a:cubicBezTo>
                <a:cubicBezTo>
                  <a:pt x="434" y="141"/>
                  <a:pt x="435" y="141"/>
                  <a:pt x="435" y="141"/>
                </a:cubicBezTo>
                <a:cubicBezTo>
                  <a:pt x="435" y="141"/>
                  <a:pt x="435" y="142"/>
                  <a:pt x="435" y="142"/>
                </a:cubicBezTo>
                <a:cubicBezTo>
                  <a:pt x="435" y="142"/>
                  <a:pt x="435" y="142"/>
                  <a:pt x="435" y="142"/>
                </a:cubicBezTo>
                <a:cubicBezTo>
                  <a:pt x="436" y="142"/>
                  <a:pt x="436" y="141"/>
                  <a:pt x="437" y="141"/>
                </a:cubicBezTo>
                <a:cubicBezTo>
                  <a:pt x="437" y="141"/>
                  <a:pt x="437" y="141"/>
                  <a:pt x="437" y="141"/>
                </a:cubicBezTo>
                <a:cubicBezTo>
                  <a:pt x="438" y="141"/>
                  <a:pt x="438" y="141"/>
                  <a:pt x="438" y="141"/>
                </a:cubicBezTo>
                <a:cubicBezTo>
                  <a:pt x="439" y="141"/>
                  <a:pt x="439" y="141"/>
                  <a:pt x="439" y="141"/>
                </a:cubicBezTo>
                <a:cubicBezTo>
                  <a:pt x="439" y="141"/>
                  <a:pt x="440" y="141"/>
                  <a:pt x="440" y="140"/>
                </a:cubicBezTo>
                <a:cubicBezTo>
                  <a:pt x="440" y="140"/>
                  <a:pt x="441" y="140"/>
                  <a:pt x="441" y="140"/>
                </a:cubicBezTo>
                <a:cubicBezTo>
                  <a:pt x="441" y="140"/>
                  <a:pt x="442" y="140"/>
                  <a:pt x="442" y="139"/>
                </a:cubicBezTo>
                <a:cubicBezTo>
                  <a:pt x="443" y="139"/>
                  <a:pt x="444" y="138"/>
                  <a:pt x="445" y="138"/>
                </a:cubicBezTo>
                <a:cubicBezTo>
                  <a:pt x="446" y="137"/>
                  <a:pt x="447" y="138"/>
                  <a:pt x="448" y="136"/>
                </a:cubicBezTo>
                <a:cubicBezTo>
                  <a:pt x="449" y="136"/>
                  <a:pt x="449" y="134"/>
                  <a:pt x="448" y="132"/>
                </a:cubicBezTo>
                <a:cubicBezTo>
                  <a:pt x="447" y="131"/>
                  <a:pt x="447" y="130"/>
                  <a:pt x="446" y="129"/>
                </a:cubicBezTo>
                <a:cubicBezTo>
                  <a:pt x="445" y="128"/>
                  <a:pt x="445" y="127"/>
                  <a:pt x="446" y="126"/>
                </a:cubicBezTo>
                <a:cubicBezTo>
                  <a:pt x="446" y="125"/>
                  <a:pt x="447" y="124"/>
                  <a:pt x="446" y="123"/>
                </a:cubicBezTo>
                <a:cubicBezTo>
                  <a:pt x="446" y="122"/>
                  <a:pt x="445" y="121"/>
                  <a:pt x="444" y="120"/>
                </a:cubicBezTo>
                <a:cubicBezTo>
                  <a:pt x="444" y="120"/>
                  <a:pt x="443" y="120"/>
                  <a:pt x="443" y="120"/>
                </a:cubicBezTo>
                <a:cubicBezTo>
                  <a:pt x="442" y="119"/>
                  <a:pt x="441" y="119"/>
                  <a:pt x="440" y="118"/>
                </a:cubicBezTo>
                <a:cubicBezTo>
                  <a:pt x="439" y="118"/>
                  <a:pt x="438" y="118"/>
                  <a:pt x="438" y="118"/>
                </a:cubicBezTo>
                <a:cubicBezTo>
                  <a:pt x="438" y="118"/>
                  <a:pt x="438" y="117"/>
                  <a:pt x="438" y="117"/>
                </a:cubicBezTo>
                <a:cubicBezTo>
                  <a:pt x="438" y="117"/>
                  <a:pt x="438" y="117"/>
                  <a:pt x="438" y="117"/>
                </a:cubicBezTo>
                <a:cubicBezTo>
                  <a:pt x="438" y="118"/>
                  <a:pt x="431" y="119"/>
                  <a:pt x="435" y="122"/>
                </a:cubicBezTo>
                <a:cubicBezTo>
                  <a:pt x="435" y="122"/>
                  <a:pt x="436" y="122"/>
                  <a:pt x="436" y="122"/>
                </a:cubicBezTo>
                <a:cubicBezTo>
                  <a:pt x="436" y="122"/>
                  <a:pt x="436" y="122"/>
                  <a:pt x="436" y="123"/>
                </a:cubicBezTo>
                <a:cubicBezTo>
                  <a:pt x="433" y="124"/>
                  <a:pt x="432" y="125"/>
                  <a:pt x="431" y="125"/>
                </a:cubicBezTo>
                <a:cubicBezTo>
                  <a:pt x="431" y="126"/>
                  <a:pt x="430" y="127"/>
                  <a:pt x="430" y="128"/>
                </a:cubicBezTo>
                <a:cubicBezTo>
                  <a:pt x="431" y="129"/>
                  <a:pt x="431" y="129"/>
                  <a:pt x="432" y="130"/>
                </a:cubicBezTo>
                <a:cubicBezTo>
                  <a:pt x="433" y="130"/>
                  <a:pt x="434" y="130"/>
                  <a:pt x="435" y="130"/>
                </a:cubicBezTo>
                <a:close/>
                <a:moveTo>
                  <a:pt x="136" y="46"/>
                </a:moveTo>
                <a:cubicBezTo>
                  <a:pt x="136" y="46"/>
                  <a:pt x="136" y="46"/>
                  <a:pt x="136" y="4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35" y="46"/>
                  <a:pt x="130" y="50"/>
                  <a:pt x="129" y="50"/>
                </a:cubicBezTo>
                <a:cubicBezTo>
                  <a:pt x="130" y="50"/>
                  <a:pt x="130" y="50"/>
                  <a:pt x="136" y="46"/>
                </a:cubicBezTo>
                <a:close/>
                <a:moveTo>
                  <a:pt x="579" y="262"/>
                </a:moveTo>
                <a:cubicBezTo>
                  <a:pt x="579" y="263"/>
                  <a:pt x="579" y="263"/>
                  <a:pt x="579" y="263"/>
                </a:cubicBezTo>
                <a:cubicBezTo>
                  <a:pt x="580" y="263"/>
                  <a:pt x="580" y="263"/>
                  <a:pt x="580" y="263"/>
                </a:cubicBezTo>
                <a:cubicBezTo>
                  <a:pt x="580" y="263"/>
                  <a:pt x="580" y="264"/>
                  <a:pt x="581" y="264"/>
                </a:cubicBezTo>
                <a:cubicBezTo>
                  <a:pt x="581" y="264"/>
                  <a:pt x="581" y="264"/>
                  <a:pt x="581" y="264"/>
                </a:cubicBezTo>
                <a:cubicBezTo>
                  <a:pt x="581" y="264"/>
                  <a:pt x="582" y="264"/>
                  <a:pt x="582" y="264"/>
                </a:cubicBezTo>
                <a:cubicBezTo>
                  <a:pt x="582" y="264"/>
                  <a:pt x="582" y="265"/>
                  <a:pt x="582" y="265"/>
                </a:cubicBezTo>
                <a:cubicBezTo>
                  <a:pt x="583" y="265"/>
                  <a:pt x="583" y="265"/>
                  <a:pt x="583" y="265"/>
                </a:cubicBezTo>
                <a:cubicBezTo>
                  <a:pt x="583" y="265"/>
                  <a:pt x="583" y="265"/>
                  <a:pt x="584" y="265"/>
                </a:cubicBezTo>
                <a:cubicBezTo>
                  <a:pt x="584" y="265"/>
                  <a:pt x="584" y="265"/>
                  <a:pt x="584" y="266"/>
                </a:cubicBezTo>
                <a:cubicBezTo>
                  <a:pt x="585" y="266"/>
                  <a:pt x="585" y="266"/>
                  <a:pt x="585" y="266"/>
                </a:cubicBezTo>
                <a:cubicBezTo>
                  <a:pt x="585" y="266"/>
                  <a:pt x="585" y="266"/>
                  <a:pt x="586" y="266"/>
                </a:cubicBezTo>
                <a:cubicBezTo>
                  <a:pt x="586" y="266"/>
                  <a:pt x="586" y="266"/>
                  <a:pt x="586" y="266"/>
                </a:cubicBezTo>
                <a:cubicBezTo>
                  <a:pt x="586" y="266"/>
                  <a:pt x="586" y="266"/>
                  <a:pt x="586" y="266"/>
                </a:cubicBezTo>
                <a:cubicBezTo>
                  <a:pt x="586" y="266"/>
                  <a:pt x="586" y="266"/>
                  <a:pt x="587" y="266"/>
                </a:cubicBezTo>
                <a:cubicBezTo>
                  <a:pt x="587" y="266"/>
                  <a:pt x="587" y="266"/>
                  <a:pt x="587" y="266"/>
                </a:cubicBezTo>
                <a:cubicBezTo>
                  <a:pt x="587" y="266"/>
                  <a:pt x="587" y="266"/>
                  <a:pt x="587" y="266"/>
                </a:cubicBezTo>
                <a:cubicBezTo>
                  <a:pt x="587" y="266"/>
                  <a:pt x="584" y="262"/>
                  <a:pt x="584" y="262"/>
                </a:cubicBezTo>
                <a:cubicBezTo>
                  <a:pt x="584" y="262"/>
                  <a:pt x="583" y="261"/>
                  <a:pt x="583" y="261"/>
                </a:cubicBezTo>
                <a:cubicBezTo>
                  <a:pt x="582" y="261"/>
                  <a:pt x="581" y="261"/>
                  <a:pt x="580" y="261"/>
                </a:cubicBezTo>
                <a:cubicBezTo>
                  <a:pt x="580" y="261"/>
                  <a:pt x="579" y="261"/>
                  <a:pt x="579" y="260"/>
                </a:cubicBezTo>
                <a:cubicBezTo>
                  <a:pt x="579" y="260"/>
                  <a:pt x="579" y="260"/>
                  <a:pt x="579" y="260"/>
                </a:cubicBezTo>
                <a:cubicBezTo>
                  <a:pt x="579" y="260"/>
                  <a:pt x="579" y="260"/>
                  <a:pt x="579" y="260"/>
                </a:cubicBezTo>
                <a:cubicBezTo>
                  <a:pt x="579" y="260"/>
                  <a:pt x="579" y="260"/>
                  <a:pt x="579" y="260"/>
                </a:cubicBezTo>
                <a:cubicBezTo>
                  <a:pt x="579" y="260"/>
                  <a:pt x="579" y="260"/>
                  <a:pt x="579" y="260"/>
                </a:cubicBezTo>
                <a:cubicBezTo>
                  <a:pt x="579" y="260"/>
                  <a:pt x="579" y="260"/>
                  <a:pt x="579" y="260"/>
                </a:cubicBezTo>
                <a:cubicBezTo>
                  <a:pt x="579" y="260"/>
                  <a:pt x="578" y="260"/>
                  <a:pt x="578" y="260"/>
                </a:cubicBezTo>
                <a:cubicBezTo>
                  <a:pt x="578" y="260"/>
                  <a:pt x="578" y="260"/>
                  <a:pt x="578" y="260"/>
                </a:cubicBezTo>
                <a:cubicBezTo>
                  <a:pt x="578" y="260"/>
                  <a:pt x="578" y="261"/>
                  <a:pt x="578" y="262"/>
                </a:cubicBezTo>
                <a:cubicBezTo>
                  <a:pt x="578" y="262"/>
                  <a:pt x="578" y="262"/>
                  <a:pt x="579" y="262"/>
                </a:cubicBezTo>
                <a:cubicBezTo>
                  <a:pt x="579" y="262"/>
                  <a:pt x="579" y="262"/>
                  <a:pt x="579" y="262"/>
                </a:cubicBezTo>
                <a:close/>
                <a:moveTo>
                  <a:pt x="529" y="223"/>
                </a:moveTo>
                <a:cubicBezTo>
                  <a:pt x="529" y="224"/>
                  <a:pt x="530" y="223"/>
                  <a:pt x="531" y="224"/>
                </a:cubicBezTo>
                <a:cubicBezTo>
                  <a:pt x="531" y="225"/>
                  <a:pt x="530" y="226"/>
                  <a:pt x="531" y="227"/>
                </a:cubicBezTo>
                <a:cubicBezTo>
                  <a:pt x="531" y="228"/>
                  <a:pt x="532" y="228"/>
                  <a:pt x="532" y="228"/>
                </a:cubicBezTo>
                <a:cubicBezTo>
                  <a:pt x="532" y="228"/>
                  <a:pt x="532" y="228"/>
                  <a:pt x="532" y="228"/>
                </a:cubicBezTo>
                <a:cubicBezTo>
                  <a:pt x="532" y="228"/>
                  <a:pt x="532" y="228"/>
                  <a:pt x="532" y="228"/>
                </a:cubicBezTo>
                <a:cubicBezTo>
                  <a:pt x="532" y="228"/>
                  <a:pt x="532" y="228"/>
                  <a:pt x="532" y="228"/>
                </a:cubicBezTo>
                <a:cubicBezTo>
                  <a:pt x="532" y="228"/>
                  <a:pt x="532" y="228"/>
                  <a:pt x="533" y="228"/>
                </a:cubicBezTo>
                <a:cubicBezTo>
                  <a:pt x="533" y="228"/>
                  <a:pt x="533" y="228"/>
                  <a:pt x="533" y="228"/>
                </a:cubicBezTo>
                <a:cubicBezTo>
                  <a:pt x="533" y="228"/>
                  <a:pt x="533" y="228"/>
                  <a:pt x="533" y="228"/>
                </a:cubicBezTo>
                <a:cubicBezTo>
                  <a:pt x="533" y="228"/>
                  <a:pt x="533" y="228"/>
                  <a:pt x="533" y="228"/>
                </a:cubicBezTo>
                <a:cubicBezTo>
                  <a:pt x="534" y="228"/>
                  <a:pt x="534" y="228"/>
                  <a:pt x="534" y="228"/>
                </a:cubicBezTo>
                <a:cubicBezTo>
                  <a:pt x="534" y="228"/>
                  <a:pt x="534" y="228"/>
                  <a:pt x="534" y="227"/>
                </a:cubicBezTo>
                <a:cubicBezTo>
                  <a:pt x="534" y="227"/>
                  <a:pt x="534" y="227"/>
                  <a:pt x="534" y="227"/>
                </a:cubicBezTo>
                <a:cubicBezTo>
                  <a:pt x="535" y="227"/>
                  <a:pt x="535" y="227"/>
                  <a:pt x="535" y="227"/>
                </a:cubicBezTo>
                <a:cubicBezTo>
                  <a:pt x="535" y="227"/>
                  <a:pt x="535" y="227"/>
                  <a:pt x="535" y="227"/>
                </a:cubicBezTo>
                <a:cubicBezTo>
                  <a:pt x="535" y="227"/>
                  <a:pt x="535" y="226"/>
                  <a:pt x="535" y="226"/>
                </a:cubicBezTo>
                <a:cubicBezTo>
                  <a:pt x="535" y="226"/>
                  <a:pt x="535" y="226"/>
                  <a:pt x="536" y="226"/>
                </a:cubicBezTo>
                <a:cubicBezTo>
                  <a:pt x="536" y="226"/>
                  <a:pt x="536" y="226"/>
                  <a:pt x="536" y="226"/>
                </a:cubicBezTo>
                <a:cubicBezTo>
                  <a:pt x="536" y="225"/>
                  <a:pt x="536" y="225"/>
                  <a:pt x="536" y="225"/>
                </a:cubicBezTo>
                <a:cubicBezTo>
                  <a:pt x="536" y="224"/>
                  <a:pt x="536" y="224"/>
                  <a:pt x="536" y="224"/>
                </a:cubicBezTo>
                <a:cubicBezTo>
                  <a:pt x="536" y="223"/>
                  <a:pt x="535" y="222"/>
                  <a:pt x="535" y="220"/>
                </a:cubicBezTo>
                <a:cubicBezTo>
                  <a:pt x="535" y="219"/>
                  <a:pt x="535" y="218"/>
                  <a:pt x="535" y="217"/>
                </a:cubicBezTo>
                <a:cubicBezTo>
                  <a:pt x="534" y="215"/>
                  <a:pt x="534" y="215"/>
                  <a:pt x="533" y="215"/>
                </a:cubicBezTo>
                <a:cubicBezTo>
                  <a:pt x="532" y="215"/>
                  <a:pt x="529" y="216"/>
                  <a:pt x="529" y="217"/>
                </a:cubicBezTo>
                <a:cubicBezTo>
                  <a:pt x="528" y="218"/>
                  <a:pt x="528" y="222"/>
                  <a:pt x="529" y="223"/>
                </a:cubicBezTo>
                <a:close/>
                <a:moveTo>
                  <a:pt x="509" y="222"/>
                </a:moveTo>
                <a:cubicBezTo>
                  <a:pt x="509" y="222"/>
                  <a:pt x="509" y="222"/>
                  <a:pt x="509" y="222"/>
                </a:cubicBezTo>
                <a:cubicBezTo>
                  <a:pt x="509" y="222"/>
                  <a:pt x="510" y="222"/>
                  <a:pt x="510" y="222"/>
                </a:cubicBezTo>
                <a:cubicBezTo>
                  <a:pt x="510" y="222"/>
                  <a:pt x="510" y="223"/>
                  <a:pt x="510" y="223"/>
                </a:cubicBezTo>
                <a:cubicBezTo>
                  <a:pt x="511" y="223"/>
                  <a:pt x="511" y="223"/>
                  <a:pt x="511" y="223"/>
                </a:cubicBezTo>
                <a:cubicBezTo>
                  <a:pt x="511" y="223"/>
                  <a:pt x="511" y="223"/>
                  <a:pt x="511" y="223"/>
                </a:cubicBezTo>
                <a:cubicBezTo>
                  <a:pt x="511" y="223"/>
                  <a:pt x="511" y="223"/>
                  <a:pt x="511" y="223"/>
                </a:cubicBezTo>
                <a:cubicBezTo>
                  <a:pt x="512" y="223"/>
                  <a:pt x="512" y="223"/>
                  <a:pt x="512" y="222"/>
                </a:cubicBezTo>
                <a:cubicBezTo>
                  <a:pt x="512" y="222"/>
                  <a:pt x="513" y="221"/>
                  <a:pt x="513" y="221"/>
                </a:cubicBezTo>
                <a:cubicBezTo>
                  <a:pt x="514" y="220"/>
                  <a:pt x="513" y="220"/>
                  <a:pt x="511" y="220"/>
                </a:cubicBezTo>
                <a:cubicBezTo>
                  <a:pt x="511" y="220"/>
                  <a:pt x="510" y="220"/>
                  <a:pt x="510" y="220"/>
                </a:cubicBezTo>
                <a:cubicBezTo>
                  <a:pt x="510" y="220"/>
                  <a:pt x="510" y="220"/>
                  <a:pt x="510" y="220"/>
                </a:cubicBezTo>
                <a:cubicBezTo>
                  <a:pt x="510" y="220"/>
                  <a:pt x="510" y="220"/>
                  <a:pt x="510" y="220"/>
                </a:cubicBezTo>
                <a:cubicBezTo>
                  <a:pt x="510" y="220"/>
                  <a:pt x="510" y="220"/>
                  <a:pt x="509" y="220"/>
                </a:cubicBezTo>
                <a:cubicBezTo>
                  <a:pt x="509" y="220"/>
                  <a:pt x="509" y="220"/>
                  <a:pt x="509" y="220"/>
                </a:cubicBezTo>
                <a:cubicBezTo>
                  <a:pt x="509" y="220"/>
                  <a:pt x="509" y="220"/>
                  <a:pt x="509" y="220"/>
                </a:cubicBezTo>
                <a:cubicBezTo>
                  <a:pt x="508" y="220"/>
                  <a:pt x="508" y="220"/>
                  <a:pt x="508" y="220"/>
                </a:cubicBezTo>
                <a:cubicBezTo>
                  <a:pt x="508" y="220"/>
                  <a:pt x="508" y="220"/>
                  <a:pt x="508" y="220"/>
                </a:cubicBezTo>
                <a:cubicBezTo>
                  <a:pt x="508" y="220"/>
                  <a:pt x="508" y="220"/>
                  <a:pt x="508" y="220"/>
                </a:cubicBezTo>
                <a:cubicBezTo>
                  <a:pt x="508" y="220"/>
                  <a:pt x="508" y="220"/>
                  <a:pt x="508" y="220"/>
                </a:cubicBezTo>
                <a:cubicBezTo>
                  <a:pt x="507" y="220"/>
                  <a:pt x="507" y="220"/>
                  <a:pt x="507" y="220"/>
                </a:cubicBezTo>
                <a:cubicBezTo>
                  <a:pt x="507" y="220"/>
                  <a:pt x="507" y="220"/>
                  <a:pt x="507" y="220"/>
                </a:cubicBezTo>
                <a:cubicBezTo>
                  <a:pt x="507" y="220"/>
                  <a:pt x="507" y="220"/>
                  <a:pt x="507" y="221"/>
                </a:cubicBezTo>
                <a:cubicBezTo>
                  <a:pt x="507" y="221"/>
                  <a:pt x="507" y="221"/>
                  <a:pt x="507" y="221"/>
                </a:cubicBezTo>
                <a:cubicBezTo>
                  <a:pt x="507" y="221"/>
                  <a:pt x="507" y="221"/>
                  <a:pt x="507" y="221"/>
                </a:cubicBezTo>
                <a:cubicBezTo>
                  <a:pt x="508" y="221"/>
                  <a:pt x="508" y="221"/>
                  <a:pt x="508" y="222"/>
                </a:cubicBezTo>
                <a:cubicBezTo>
                  <a:pt x="508" y="222"/>
                  <a:pt x="508" y="222"/>
                  <a:pt x="509" y="222"/>
                </a:cubicBezTo>
                <a:close/>
                <a:moveTo>
                  <a:pt x="529" y="207"/>
                </a:moveTo>
                <a:cubicBezTo>
                  <a:pt x="528" y="208"/>
                  <a:pt x="528" y="208"/>
                  <a:pt x="528" y="208"/>
                </a:cubicBezTo>
                <a:cubicBezTo>
                  <a:pt x="528" y="209"/>
                  <a:pt x="528" y="209"/>
                  <a:pt x="529" y="209"/>
                </a:cubicBezTo>
                <a:cubicBezTo>
                  <a:pt x="529" y="209"/>
                  <a:pt x="531" y="212"/>
                  <a:pt x="531" y="212"/>
                </a:cubicBezTo>
                <a:cubicBezTo>
                  <a:pt x="532" y="212"/>
                  <a:pt x="532" y="208"/>
                  <a:pt x="531" y="205"/>
                </a:cubicBezTo>
                <a:cubicBezTo>
                  <a:pt x="531" y="205"/>
                  <a:pt x="530" y="201"/>
                  <a:pt x="530" y="201"/>
                </a:cubicBezTo>
                <a:cubicBezTo>
                  <a:pt x="530" y="201"/>
                  <a:pt x="530" y="201"/>
                  <a:pt x="530" y="201"/>
                </a:cubicBezTo>
                <a:cubicBezTo>
                  <a:pt x="530" y="201"/>
                  <a:pt x="529" y="201"/>
                  <a:pt x="529" y="202"/>
                </a:cubicBezTo>
                <a:cubicBezTo>
                  <a:pt x="529" y="202"/>
                  <a:pt x="529" y="202"/>
                  <a:pt x="529" y="202"/>
                </a:cubicBezTo>
                <a:cubicBezTo>
                  <a:pt x="529" y="203"/>
                  <a:pt x="530" y="204"/>
                  <a:pt x="530" y="205"/>
                </a:cubicBezTo>
                <a:cubicBezTo>
                  <a:pt x="530" y="206"/>
                  <a:pt x="529" y="207"/>
                  <a:pt x="529" y="207"/>
                </a:cubicBezTo>
                <a:close/>
                <a:moveTo>
                  <a:pt x="597" y="274"/>
                </a:moveTo>
                <a:cubicBezTo>
                  <a:pt x="597" y="274"/>
                  <a:pt x="597" y="274"/>
                  <a:pt x="598" y="274"/>
                </a:cubicBezTo>
                <a:cubicBezTo>
                  <a:pt x="598" y="274"/>
                  <a:pt x="598" y="274"/>
                  <a:pt x="598" y="274"/>
                </a:cubicBezTo>
                <a:cubicBezTo>
                  <a:pt x="598" y="274"/>
                  <a:pt x="598" y="274"/>
                  <a:pt x="598" y="274"/>
                </a:cubicBezTo>
                <a:cubicBezTo>
                  <a:pt x="598" y="274"/>
                  <a:pt x="598" y="274"/>
                  <a:pt x="598" y="274"/>
                </a:cubicBezTo>
                <a:cubicBezTo>
                  <a:pt x="598" y="274"/>
                  <a:pt x="598" y="274"/>
                  <a:pt x="599" y="274"/>
                </a:cubicBezTo>
                <a:cubicBezTo>
                  <a:pt x="599" y="274"/>
                  <a:pt x="599" y="274"/>
                  <a:pt x="599" y="274"/>
                </a:cubicBezTo>
                <a:cubicBezTo>
                  <a:pt x="599" y="274"/>
                  <a:pt x="599" y="274"/>
                  <a:pt x="599" y="274"/>
                </a:cubicBezTo>
                <a:cubicBezTo>
                  <a:pt x="599" y="274"/>
                  <a:pt x="599" y="274"/>
                  <a:pt x="599" y="274"/>
                </a:cubicBezTo>
                <a:cubicBezTo>
                  <a:pt x="599" y="274"/>
                  <a:pt x="600" y="270"/>
                  <a:pt x="600" y="270"/>
                </a:cubicBezTo>
                <a:cubicBezTo>
                  <a:pt x="600" y="270"/>
                  <a:pt x="600" y="270"/>
                  <a:pt x="600" y="270"/>
                </a:cubicBezTo>
                <a:cubicBezTo>
                  <a:pt x="600" y="270"/>
                  <a:pt x="599" y="270"/>
                  <a:pt x="599" y="270"/>
                </a:cubicBezTo>
                <a:cubicBezTo>
                  <a:pt x="599" y="270"/>
                  <a:pt x="599" y="270"/>
                  <a:pt x="599" y="270"/>
                </a:cubicBezTo>
                <a:cubicBezTo>
                  <a:pt x="599" y="270"/>
                  <a:pt x="599" y="270"/>
                  <a:pt x="599" y="270"/>
                </a:cubicBezTo>
                <a:cubicBezTo>
                  <a:pt x="598" y="270"/>
                  <a:pt x="598" y="270"/>
                  <a:pt x="598" y="270"/>
                </a:cubicBezTo>
                <a:cubicBezTo>
                  <a:pt x="598" y="270"/>
                  <a:pt x="597" y="270"/>
                  <a:pt x="597" y="270"/>
                </a:cubicBezTo>
                <a:cubicBezTo>
                  <a:pt x="597" y="270"/>
                  <a:pt x="596" y="269"/>
                  <a:pt x="596" y="269"/>
                </a:cubicBezTo>
                <a:cubicBezTo>
                  <a:pt x="596" y="269"/>
                  <a:pt x="596" y="269"/>
                  <a:pt x="596" y="269"/>
                </a:cubicBezTo>
                <a:cubicBezTo>
                  <a:pt x="596" y="269"/>
                  <a:pt x="596" y="269"/>
                  <a:pt x="596" y="269"/>
                </a:cubicBezTo>
                <a:cubicBezTo>
                  <a:pt x="596" y="269"/>
                  <a:pt x="596" y="269"/>
                  <a:pt x="595" y="269"/>
                </a:cubicBezTo>
                <a:cubicBezTo>
                  <a:pt x="595" y="270"/>
                  <a:pt x="596" y="272"/>
                  <a:pt x="597" y="273"/>
                </a:cubicBezTo>
                <a:cubicBezTo>
                  <a:pt x="597" y="274"/>
                  <a:pt x="597" y="274"/>
                  <a:pt x="597" y="274"/>
                </a:cubicBezTo>
                <a:close/>
                <a:moveTo>
                  <a:pt x="104" y="70"/>
                </a:moveTo>
                <a:cubicBezTo>
                  <a:pt x="104" y="70"/>
                  <a:pt x="104" y="70"/>
                  <a:pt x="104" y="70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6" y="69"/>
                  <a:pt x="108" y="67"/>
                  <a:pt x="109" y="66"/>
                </a:cubicBezTo>
                <a:cubicBezTo>
                  <a:pt x="113" y="63"/>
                  <a:pt x="116" y="62"/>
                  <a:pt x="120" y="59"/>
                </a:cubicBezTo>
                <a:cubicBezTo>
                  <a:pt x="120" y="59"/>
                  <a:pt x="120" y="59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0" y="57"/>
                  <a:pt x="119" y="58"/>
                  <a:pt x="118" y="58"/>
                </a:cubicBezTo>
                <a:cubicBezTo>
                  <a:pt x="119" y="58"/>
                  <a:pt x="119" y="58"/>
                  <a:pt x="119" y="57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5" y="59"/>
                  <a:pt x="115" y="59"/>
                  <a:pt x="97" y="73"/>
                </a:cubicBezTo>
                <a:cubicBezTo>
                  <a:pt x="95" y="75"/>
                  <a:pt x="94" y="76"/>
                  <a:pt x="93" y="78"/>
                </a:cubicBezTo>
                <a:cubicBezTo>
                  <a:pt x="93" y="78"/>
                  <a:pt x="93" y="78"/>
                  <a:pt x="93" y="78"/>
                </a:cubicBezTo>
                <a:cubicBezTo>
                  <a:pt x="97" y="76"/>
                  <a:pt x="100" y="73"/>
                  <a:pt x="104" y="70"/>
                </a:cubicBezTo>
                <a:close/>
                <a:moveTo>
                  <a:pt x="129" y="53"/>
                </a:moveTo>
                <a:cubicBezTo>
                  <a:pt x="129" y="53"/>
                  <a:pt x="129" y="53"/>
                  <a:pt x="129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9" y="53"/>
                  <a:pt x="130" y="53"/>
                  <a:pt x="130" y="53"/>
                </a:cubicBezTo>
                <a:cubicBezTo>
                  <a:pt x="130" y="53"/>
                  <a:pt x="130" y="53"/>
                  <a:pt x="130" y="52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31" y="52"/>
                  <a:pt x="131" y="52"/>
                  <a:pt x="132" y="51"/>
                </a:cubicBezTo>
                <a:cubicBezTo>
                  <a:pt x="138" y="48"/>
                  <a:pt x="140" y="47"/>
                  <a:pt x="140" y="47"/>
                </a:cubicBezTo>
                <a:cubicBezTo>
                  <a:pt x="142" y="46"/>
                  <a:pt x="144" y="46"/>
                  <a:pt x="146" y="45"/>
                </a:cubicBezTo>
                <a:cubicBezTo>
                  <a:pt x="147" y="44"/>
                  <a:pt x="152" y="4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0" y="41"/>
                  <a:pt x="149" y="42"/>
                  <a:pt x="147" y="43"/>
                </a:cubicBezTo>
                <a:cubicBezTo>
                  <a:pt x="149" y="41"/>
                  <a:pt x="152" y="40"/>
                  <a:pt x="154" y="38"/>
                </a:cubicBezTo>
                <a:cubicBezTo>
                  <a:pt x="153" y="38"/>
                  <a:pt x="153" y="38"/>
                  <a:pt x="153" y="38"/>
                </a:cubicBezTo>
                <a:cubicBezTo>
                  <a:pt x="153" y="38"/>
                  <a:pt x="147" y="41"/>
                  <a:pt x="147" y="42"/>
                </a:cubicBezTo>
                <a:cubicBezTo>
                  <a:pt x="147" y="43"/>
                  <a:pt x="146" y="44"/>
                  <a:pt x="141" y="45"/>
                </a:cubicBezTo>
                <a:cubicBezTo>
                  <a:pt x="141" y="45"/>
                  <a:pt x="141" y="45"/>
                  <a:pt x="141" y="45"/>
                </a:cubicBezTo>
                <a:cubicBezTo>
                  <a:pt x="141" y="45"/>
                  <a:pt x="141" y="45"/>
                  <a:pt x="141" y="45"/>
                </a:cubicBezTo>
                <a:cubicBezTo>
                  <a:pt x="141" y="45"/>
                  <a:pt x="141" y="45"/>
                  <a:pt x="141" y="45"/>
                </a:cubicBezTo>
                <a:cubicBezTo>
                  <a:pt x="142" y="44"/>
                  <a:pt x="144" y="44"/>
                  <a:pt x="143" y="43"/>
                </a:cubicBezTo>
                <a:cubicBezTo>
                  <a:pt x="143" y="43"/>
                  <a:pt x="130" y="49"/>
                  <a:pt x="130" y="51"/>
                </a:cubicBezTo>
                <a:cubicBezTo>
                  <a:pt x="130" y="51"/>
                  <a:pt x="130" y="51"/>
                  <a:pt x="130" y="51"/>
                </a:cubicBezTo>
                <a:cubicBezTo>
                  <a:pt x="130" y="51"/>
                  <a:pt x="130" y="51"/>
                  <a:pt x="130" y="51"/>
                </a:cubicBezTo>
                <a:cubicBezTo>
                  <a:pt x="130" y="51"/>
                  <a:pt x="130" y="51"/>
                  <a:pt x="130" y="51"/>
                </a:cubicBezTo>
                <a:cubicBezTo>
                  <a:pt x="130" y="51"/>
                  <a:pt x="130" y="51"/>
                  <a:pt x="130" y="51"/>
                </a:cubicBezTo>
                <a:cubicBezTo>
                  <a:pt x="130" y="51"/>
                  <a:pt x="131" y="50"/>
                  <a:pt x="136" y="47"/>
                </a:cubicBezTo>
                <a:cubicBezTo>
                  <a:pt x="136" y="48"/>
                  <a:pt x="134" y="49"/>
                  <a:pt x="133" y="49"/>
                </a:cubicBezTo>
                <a:cubicBezTo>
                  <a:pt x="134" y="49"/>
                  <a:pt x="134" y="49"/>
                  <a:pt x="135" y="49"/>
                </a:cubicBezTo>
                <a:cubicBezTo>
                  <a:pt x="136" y="48"/>
                  <a:pt x="136" y="48"/>
                  <a:pt x="138" y="47"/>
                </a:cubicBezTo>
                <a:cubicBezTo>
                  <a:pt x="137" y="48"/>
                  <a:pt x="132" y="51"/>
                  <a:pt x="129" y="52"/>
                </a:cubicBezTo>
                <a:cubicBezTo>
                  <a:pt x="128" y="52"/>
                  <a:pt x="128" y="53"/>
                  <a:pt x="129" y="53"/>
                </a:cubicBezTo>
                <a:close/>
                <a:moveTo>
                  <a:pt x="92" y="85"/>
                </a:moveTo>
                <a:cubicBezTo>
                  <a:pt x="93" y="85"/>
                  <a:pt x="93" y="85"/>
                  <a:pt x="93" y="85"/>
                </a:cubicBezTo>
                <a:cubicBezTo>
                  <a:pt x="93" y="85"/>
                  <a:pt x="93" y="85"/>
                  <a:pt x="93" y="85"/>
                </a:cubicBezTo>
                <a:cubicBezTo>
                  <a:pt x="93" y="85"/>
                  <a:pt x="94" y="85"/>
                  <a:pt x="94" y="85"/>
                </a:cubicBezTo>
                <a:cubicBezTo>
                  <a:pt x="94" y="85"/>
                  <a:pt x="95" y="85"/>
                  <a:pt x="95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86"/>
                  <a:pt x="94" y="87"/>
                  <a:pt x="93" y="88"/>
                </a:cubicBezTo>
                <a:cubicBezTo>
                  <a:pt x="93" y="88"/>
                  <a:pt x="93" y="88"/>
                  <a:pt x="93" y="88"/>
                </a:cubicBezTo>
                <a:cubicBezTo>
                  <a:pt x="93" y="88"/>
                  <a:pt x="93" y="88"/>
                  <a:pt x="93" y="88"/>
                </a:cubicBezTo>
                <a:cubicBezTo>
                  <a:pt x="94" y="88"/>
                  <a:pt x="94" y="88"/>
                  <a:pt x="94" y="88"/>
                </a:cubicBezTo>
                <a:cubicBezTo>
                  <a:pt x="94" y="88"/>
                  <a:pt x="94" y="88"/>
                  <a:pt x="94" y="88"/>
                </a:cubicBezTo>
                <a:cubicBezTo>
                  <a:pt x="96" y="87"/>
                  <a:pt x="104" y="83"/>
                  <a:pt x="108" y="80"/>
                </a:cubicBezTo>
                <a:cubicBezTo>
                  <a:pt x="110" y="79"/>
                  <a:pt x="110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4" y="80"/>
                  <a:pt x="114" y="80"/>
                </a:cubicBezTo>
                <a:cubicBezTo>
                  <a:pt x="115" y="80"/>
                  <a:pt x="115" y="80"/>
                  <a:pt x="115" y="80"/>
                </a:cubicBezTo>
                <a:cubicBezTo>
                  <a:pt x="118" y="79"/>
                  <a:pt x="118" y="79"/>
                  <a:pt x="121" y="75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0" y="75"/>
                  <a:pt x="120" y="75"/>
                  <a:pt x="120" y="75"/>
                </a:cubicBezTo>
                <a:cubicBezTo>
                  <a:pt x="120" y="75"/>
                  <a:pt x="120" y="76"/>
                  <a:pt x="120" y="76"/>
                </a:cubicBezTo>
                <a:cubicBezTo>
                  <a:pt x="120" y="76"/>
                  <a:pt x="120" y="76"/>
                  <a:pt x="119" y="76"/>
                </a:cubicBezTo>
                <a:cubicBezTo>
                  <a:pt x="119" y="76"/>
                  <a:pt x="119" y="76"/>
                  <a:pt x="119" y="76"/>
                </a:cubicBezTo>
                <a:cubicBezTo>
                  <a:pt x="119" y="76"/>
                  <a:pt x="118" y="76"/>
                  <a:pt x="118" y="77"/>
                </a:cubicBezTo>
                <a:cubicBezTo>
                  <a:pt x="118" y="77"/>
                  <a:pt x="118" y="76"/>
                  <a:pt x="118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76"/>
                  <a:pt x="119" y="76"/>
                  <a:pt x="119" y="76"/>
                </a:cubicBezTo>
                <a:cubicBezTo>
                  <a:pt x="119" y="75"/>
                  <a:pt x="119" y="75"/>
                  <a:pt x="119" y="75"/>
                </a:cubicBezTo>
                <a:cubicBezTo>
                  <a:pt x="119" y="75"/>
                  <a:pt x="119" y="75"/>
                  <a:pt x="119" y="75"/>
                </a:cubicBezTo>
                <a:cubicBezTo>
                  <a:pt x="119" y="75"/>
                  <a:pt x="120" y="75"/>
                  <a:pt x="120" y="75"/>
                </a:cubicBezTo>
                <a:cubicBezTo>
                  <a:pt x="120" y="75"/>
                  <a:pt x="120" y="75"/>
                  <a:pt x="120" y="75"/>
                </a:cubicBezTo>
                <a:cubicBezTo>
                  <a:pt x="120" y="74"/>
                  <a:pt x="120" y="74"/>
                  <a:pt x="121" y="74"/>
                </a:cubicBezTo>
                <a:cubicBezTo>
                  <a:pt x="121" y="74"/>
                  <a:pt x="121" y="74"/>
                  <a:pt x="121" y="74"/>
                </a:cubicBezTo>
                <a:cubicBezTo>
                  <a:pt x="121" y="74"/>
                  <a:pt x="121" y="74"/>
                  <a:pt x="121" y="74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22" y="74"/>
                  <a:pt x="123" y="74"/>
                  <a:pt x="123" y="74"/>
                </a:cubicBezTo>
                <a:cubicBezTo>
                  <a:pt x="123" y="74"/>
                  <a:pt x="123" y="73"/>
                  <a:pt x="123" y="73"/>
                </a:cubicBezTo>
                <a:cubicBezTo>
                  <a:pt x="123" y="74"/>
                  <a:pt x="123" y="74"/>
                  <a:pt x="124" y="74"/>
                </a:cubicBezTo>
                <a:cubicBezTo>
                  <a:pt x="124" y="74"/>
                  <a:pt x="124" y="73"/>
                  <a:pt x="124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4" y="73"/>
                  <a:pt x="126" y="72"/>
                  <a:pt x="126" y="71"/>
                </a:cubicBezTo>
                <a:cubicBezTo>
                  <a:pt x="124" y="70"/>
                  <a:pt x="123" y="68"/>
                  <a:pt x="124" y="67"/>
                </a:cubicBezTo>
                <a:cubicBezTo>
                  <a:pt x="125" y="66"/>
                  <a:pt x="132" y="57"/>
                  <a:pt x="132" y="57"/>
                </a:cubicBezTo>
                <a:cubicBezTo>
                  <a:pt x="131" y="57"/>
                  <a:pt x="131" y="57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0" y="56"/>
                  <a:pt x="130" y="56"/>
                </a:cubicBezTo>
                <a:cubicBezTo>
                  <a:pt x="127" y="59"/>
                  <a:pt x="125" y="63"/>
                  <a:pt x="122" y="65"/>
                </a:cubicBezTo>
                <a:cubicBezTo>
                  <a:pt x="121" y="63"/>
                  <a:pt x="123" y="63"/>
                  <a:pt x="123" y="62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1" y="62"/>
                  <a:pt x="120" y="63"/>
                  <a:pt x="119" y="63"/>
                </a:cubicBezTo>
                <a:cubicBezTo>
                  <a:pt x="119" y="63"/>
                  <a:pt x="120" y="62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18" y="62"/>
                  <a:pt x="117" y="63"/>
                  <a:pt x="115" y="64"/>
                </a:cubicBezTo>
                <a:cubicBezTo>
                  <a:pt x="116" y="63"/>
                  <a:pt x="118" y="62"/>
                  <a:pt x="119" y="60"/>
                </a:cubicBezTo>
                <a:cubicBezTo>
                  <a:pt x="118" y="60"/>
                  <a:pt x="102" y="71"/>
                  <a:pt x="102" y="73"/>
                </a:cubicBezTo>
                <a:cubicBezTo>
                  <a:pt x="102" y="73"/>
                  <a:pt x="103" y="73"/>
                  <a:pt x="103" y="73"/>
                </a:cubicBezTo>
                <a:cubicBezTo>
                  <a:pt x="103" y="74"/>
                  <a:pt x="103" y="74"/>
                  <a:pt x="101" y="75"/>
                </a:cubicBezTo>
                <a:cubicBezTo>
                  <a:pt x="97" y="77"/>
                  <a:pt x="97" y="77"/>
                  <a:pt x="97" y="78"/>
                </a:cubicBezTo>
                <a:cubicBezTo>
                  <a:pt x="97" y="78"/>
                  <a:pt x="98" y="78"/>
                  <a:pt x="98" y="78"/>
                </a:cubicBezTo>
                <a:cubicBezTo>
                  <a:pt x="98" y="78"/>
                  <a:pt x="98" y="78"/>
                  <a:pt x="98" y="78"/>
                </a:cubicBezTo>
                <a:cubicBezTo>
                  <a:pt x="100" y="77"/>
                  <a:pt x="101" y="76"/>
                  <a:pt x="103" y="76"/>
                </a:cubicBezTo>
                <a:cubicBezTo>
                  <a:pt x="103" y="76"/>
                  <a:pt x="104" y="76"/>
                  <a:pt x="104" y="76"/>
                </a:cubicBezTo>
                <a:cubicBezTo>
                  <a:pt x="104" y="76"/>
                  <a:pt x="104" y="76"/>
                  <a:pt x="105" y="76"/>
                </a:cubicBezTo>
                <a:cubicBezTo>
                  <a:pt x="105" y="76"/>
                  <a:pt x="105" y="76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6" y="76"/>
                  <a:pt x="106" y="76"/>
                  <a:pt x="107" y="76"/>
                </a:cubicBezTo>
                <a:cubicBezTo>
                  <a:pt x="104" y="77"/>
                  <a:pt x="101" y="78"/>
                  <a:pt x="100" y="79"/>
                </a:cubicBezTo>
                <a:cubicBezTo>
                  <a:pt x="92" y="81"/>
                  <a:pt x="91" y="85"/>
                  <a:pt x="92" y="85"/>
                </a:cubicBezTo>
                <a:close/>
                <a:moveTo>
                  <a:pt x="162" y="104"/>
                </a:moveTo>
                <a:cubicBezTo>
                  <a:pt x="162" y="104"/>
                  <a:pt x="162" y="104"/>
                  <a:pt x="162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2" y="104"/>
                  <a:pt x="162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3"/>
                </a:cubicBezTo>
                <a:cubicBezTo>
                  <a:pt x="164" y="103"/>
                  <a:pt x="164" y="103"/>
                  <a:pt x="164" y="103"/>
                </a:cubicBezTo>
                <a:cubicBezTo>
                  <a:pt x="164" y="103"/>
                  <a:pt x="164" y="103"/>
                  <a:pt x="164" y="103"/>
                </a:cubicBezTo>
                <a:cubicBezTo>
                  <a:pt x="164" y="103"/>
                  <a:pt x="164" y="103"/>
                  <a:pt x="165" y="102"/>
                </a:cubicBezTo>
                <a:cubicBezTo>
                  <a:pt x="165" y="102"/>
                  <a:pt x="165" y="102"/>
                  <a:pt x="165" y="102"/>
                </a:cubicBezTo>
                <a:cubicBezTo>
                  <a:pt x="165" y="102"/>
                  <a:pt x="165" y="102"/>
                  <a:pt x="165" y="102"/>
                </a:cubicBezTo>
                <a:cubicBezTo>
                  <a:pt x="165" y="102"/>
                  <a:pt x="165" y="102"/>
                  <a:pt x="165" y="102"/>
                </a:cubicBezTo>
                <a:cubicBezTo>
                  <a:pt x="165" y="101"/>
                  <a:pt x="165" y="101"/>
                  <a:pt x="166" y="101"/>
                </a:cubicBezTo>
                <a:cubicBezTo>
                  <a:pt x="166" y="101"/>
                  <a:pt x="166" y="101"/>
                  <a:pt x="166" y="101"/>
                </a:cubicBezTo>
                <a:cubicBezTo>
                  <a:pt x="166" y="101"/>
                  <a:pt x="166" y="101"/>
                  <a:pt x="166" y="101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6" y="100"/>
                  <a:pt x="166" y="100"/>
                  <a:pt x="165" y="100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5" y="100"/>
                  <a:pt x="162" y="100"/>
                  <a:pt x="162" y="101"/>
                </a:cubicBezTo>
                <a:cubicBezTo>
                  <a:pt x="161" y="102"/>
                  <a:pt x="161" y="104"/>
                  <a:pt x="162" y="104"/>
                </a:cubicBezTo>
                <a:cubicBezTo>
                  <a:pt x="162" y="104"/>
                  <a:pt x="162" y="104"/>
                  <a:pt x="162" y="104"/>
                </a:cubicBezTo>
                <a:close/>
                <a:moveTo>
                  <a:pt x="157" y="98"/>
                </a:moveTo>
                <a:cubicBezTo>
                  <a:pt x="157" y="98"/>
                  <a:pt x="157" y="98"/>
                  <a:pt x="157" y="98"/>
                </a:cubicBezTo>
                <a:cubicBezTo>
                  <a:pt x="157" y="98"/>
                  <a:pt x="157" y="98"/>
                  <a:pt x="157" y="98"/>
                </a:cubicBezTo>
                <a:cubicBezTo>
                  <a:pt x="157" y="98"/>
                  <a:pt x="156" y="98"/>
                  <a:pt x="156" y="98"/>
                </a:cubicBezTo>
                <a:cubicBezTo>
                  <a:pt x="156" y="98"/>
                  <a:pt x="152" y="99"/>
                  <a:pt x="150" y="101"/>
                </a:cubicBezTo>
                <a:cubicBezTo>
                  <a:pt x="149" y="101"/>
                  <a:pt x="149" y="103"/>
                  <a:pt x="150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50" y="104"/>
                  <a:pt x="150" y="104"/>
                  <a:pt x="151" y="104"/>
                </a:cubicBezTo>
                <a:cubicBezTo>
                  <a:pt x="151" y="104"/>
                  <a:pt x="151" y="103"/>
                  <a:pt x="151" y="103"/>
                </a:cubicBezTo>
                <a:cubicBezTo>
                  <a:pt x="151" y="103"/>
                  <a:pt x="151" y="103"/>
                  <a:pt x="151" y="103"/>
                </a:cubicBezTo>
                <a:cubicBezTo>
                  <a:pt x="152" y="103"/>
                  <a:pt x="152" y="103"/>
                  <a:pt x="152" y="103"/>
                </a:cubicBezTo>
                <a:cubicBezTo>
                  <a:pt x="152" y="103"/>
                  <a:pt x="152" y="103"/>
                  <a:pt x="153" y="103"/>
                </a:cubicBezTo>
                <a:cubicBezTo>
                  <a:pt x="153" y="103"/>
                  <a:pt x="153" y="103"/>
                  <a:pt x="153" y="102"/>
                </a:cubicBezTo>
                <a:cubicBezTo>
                  <a:pt x="153" y="102"/>
                  <a:pt x="154" y="102"/>
                  <a:pt x="154" y="102"/>
                </a:cubicBezTo>
                <a:cubicBezTo>
                  <a:pt x="154" y="102"/>
                  <a:pt x="154" y="102"/>
                  <a:pt x="154" y="102"/>
                </a:cubicBezTo>
                <a:cubicBezTo>
                  <a:pt x="155" y="102"/>
                  <a:pt x="155" y="102"/>
                  <a:pt x="155" y="101"/>
                </a:cubicBezTo>
                <a:cubicBezTo>
                  <a:pt x="155" y="101"/>
                  <a:pt x="155" y="101"/>
                  <a:pt x="155" y="101"/>
                </a:cubicBezTo>
                <a:cubicBezTo>
                  <a:pt x="156" y="101"/>
                  <a:pt x="156" y="101"/>
                  <a:pt x="156" y="101"/>
                </a:cubicBezTo>
                <a:cubicBezTo>
                  <a:pt x="156" y="100"/>
                  <a:pt x="156" y="100"/>
                  <a:pt x="156" y="100"/>
                </a:cubicBezTo>
                <a:cubicBezTo>
                  <a:pt x="157" y="100"/>
                  <a:pt x="157" y="100"/>
                  <a:pt x="157" y="100"/>
                </a:cubicBezTo>
                <a:cubicBezTo>
                  <a:pt x="157" y="100"/>
                  <a:pt x="157" y="99"/>
                  <a:pt x="157" y="99"/>
                </a:cubicBezTo>
                <a:cubicBezTo>
                  <a:pt x="157" y="99"/>
                  <a:pt x="157" y="99"/>
                  <a:pt x="157" y="99"/>
                </a:cubicBezTo>
                <a:cubicBezTo>
                  <a:pt x="158" y="99"/>
                  <a:pt x="157" y="99"/>
                  <a:pt x="158" y="99"/>
                </a:cubicBezTo>
                <a:cubicBezTo>
                  <a:pt x="158" y="99"/>
                  <a:pt x="158" y="99"/>
                  <a:pt x="157" y="99"/>
                </a:cubicBezTo>
                <a:cubicBezTo>
                  <a:pt x="157" y="99"/>
                  <a:pt x="157" y="99"/>
                  <a:pt x="157" y="99"/>
                </a:cubicBezTo>
                <a:cubicBezTo>
                  <a:pt x="157" y="99"/>
                  <a:pt x="157" y="98"/>
                  <a:pt x="157" y="98"/>
                </a:cubicBezTo>
                <a:close/>
                <a:moveTo>
                  <a:pt x="150" y="354"/>
                </a:moveTo>
                <a:cubicBezTo>
                  <a:pt x="149" y="354"/>
                  <a:pt x="149" y="354"/>
                  <a:pt x="149" y="354"/>
                </a:cubicBezTo>
                <a:cubicBezTo>
                  <a:pt x="149" y="353"/>
                  <a:pt x="149" y="353"/>
                  <a:pt x="149" y="353"/>
                </a:cubicBezTo>
                <a:cubicBezTo>
                  <a:pt x="149" y="353"/>
                  <a:pt x="149" y="353"/>
                  <a:pt x="149" y="353"/>
                </a:cubicBezTo>
                <a:cubicBezTo>
                  <a:pt x="149" y="353"/>
                  <a:pt x="148" y="353"/>
                  <a:pt x="148" y="353"/>
                </a:cubicBezTo>
                <a:cubicBezTo>
                  <a:pt x="148" y="353"/>
                  <a:pt x="148" y="353"/>
                  <a:pt x="148" y="353"/>
                </a:cubicBezTo>
                <a:cubicBezTo>
                  <a:pt x="148" y="352"/>
                  <a:pt x="148" y="352"/>
                  <a:pt x="148" y="352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147" y="352"/>
                  <a:pt x="146" y="352"/>
                  <a:pt x="146" y="352"/>
                </a:cubicBezTo>
                <a:cubicBezTo>
                  <a:pt x="146" y="352"/>
                  <a:pt x="146" y="352"/>
                  <a:pt x="146" y="352"/>
                </a:cubicBezTo>
                <a:cubicBezTo>
                  <a:pt x="146" y="352"/>
                  <a:pt x="146" y="352"/>
                  <a:pt x="145" y="352"/>
                </a:cubicBezTo>
                <a:cubicBezTo>
                  <a:pt x="145" y="352"/>
                  <a:pt x="145" y="352"/>
                  <a:pt x="145" y="352"/>
                </a:cubicBezTo>
                <a:cubicBezTo>
                  <a:pt x="145" y="352"/>
                  <a:pt x="145" y="352"/>
                  <a:pt x="145" y="352"/>
                </a:cubicBezTo>
                <a:cubicBezTo>
                  <a:pt x="143" y="352"/>
                  <a:pt x="144" y="355"/>
                  <a:pt x="145" y="355"/>
                </a:cubicBezTo>
                <a:cubicBezTo>
                  <a:pt x="145" y="356"/>
                  <a:pt x="145" y="356"/>
                  <a:pt x="145" y="356"/>
                </a:cubicBezTo>
                <a:cubicBezTo>
                  <a:pt x="145" y="356"/>
                  <a:pt x="146" y="356"/>
                  <a:pt x="146" y="356"/>
                </a:cubicBezTo>
                <a:cubicBezTo>
                  <a:pt x="146" y="356"/>
                  <a:pt x="146" y="356"/>
                  <a:pt x="146" y="356"/>
                </a:cubicBezTo>
                <a:cubicBezTo>
                  <a:pt x="146" y="356"/>
                  <a:pt x="146" y="356"/>
                  <a:pt x="146" y="356"/>
                </a:cubicBezTo>
                <a:cubicBezTo>
                  <a:pt x="147" y="356"/>
                  <a:pt x="147" y="356"/>
                  <a:pt x="147" y="356"/>
                </a:cubicBezTo>
                <a:cubicBezTo>
                  <a:pt x="147" y="356"/>
                  <a:pt x="147" y="356"/>
                  <a:pt x="147" y="356"/>
                </a:cubicBezTo>
                <a:cubicBezTo>
                  <a:pt x="148" y="356"/>
                  <a:pt x="148" y="356"/>
                  <a:pt x="148" y="356"/>
                </a:cubicBezTo>
                <a:cubicBezTo>
                  <a:pt x="148" y="356"/>
                  <a:pt x="148" y="356"/>
                  <a:pt x="148" y="356"/>
                </a:cubicBezTo>
                <a:cubicBezTo>
                  <a:pt x="148" y="356"/>
                  <a:pt x="148" y="356"/>
                  <a:pt x="148" y="356"/>
                </a:cubicBezTo>
                <a:cubicBezTo>
                  <a:pt x="148" y="356"/>
                  <a:pt x="149" y="356"/>
                  <a:pt x="149" y="356"/>
                </a:cubicBezTo>
                <a:cubicBezTo>
                  <a:pt x="149" y="356"/>
                  <a:pt x="149" y="356"/>
                  <a:pt x="149" y="356"/>
                </a:cubicBezTo>
                <a:cubicBezTo>
                  <a:pt x="149" y="356"/>
                  <a:pt x="149" y="356"/>
                  <a:pt x="149" y="356"/>
                </a:cubicBezTo>
                <a:cubicBezTo>
                  <a:pt x="150" y="356"/>
                  <a:pt x="150" y="355"/>
                  <a:pt x="150" y="355"/>
                </a:cubicBezTo>
                <a:cubicBezTo>
                  <a:pt x="150" y="355"/>
                  <a:pt x="150" y="355"/>
                  <a:pt x="150" y="355"/>
                </a:cubicBezTo>
                <a:cubicBezTo>
                  <a:pt x="150" y="355"/>
                  <a:pt x="150" y="355"/>
                  <a:pt x="150" y="355"/>
                </a:cubicBezTo>
                <a:cubicBezTo>
                  <a:pt x="150" y="355"/>
                  <a:pt x="150" y="354"/>
                  <a:pt x="150" y="354"/>
                </a:cubicBezTo>
                <a:cubicBezTo>
                  <a:pt x="150" y="354"/>
                  <a:pt x="150" y="354"/>
                  <a:pt x="150" y="354"/>
                </a:cubicBezTo>
                <a:cubicBezTo>
                  <a:pt x="150" y="354"/>
                  <a:pt x="150" y="354"/>
                  <a:pt x="150" y="354"/>
                </a:cubicBezTo>
                <a:close/>
                <a:moveTo>
                  <a:pt x="456" y="129"/>
                </a:moveTo>
                <a:cubicBezTo>
                  <a:pt x="455" y="129"/>
                  <a:pt x="455" y="129"/>
                  <a:pt x="455" y="130"/>
                </a:cubicBezTo>
                <a:cubicBezTo>
                  <a:pt x="458" y="130"/>
                  <a:pt x="458" y="130"/>
                  <a:pt x="458" y="130"/>
                </a:cubicBezTo>
                <a:cubicBezTo>
                  <a:pt x="456" y="129"/>
                  <a:pt x="456" y="129"/>
                  <a:pt x="456" y="129"/>
                </a:cubicBezTo>
                <a:close/>
                <a:moveTo>
                  <a:pt x="247" y="152"/>
                </a:moveTo>
                <a:cubicBezTo>
                  <a:pt x="249" y="149"/>
                  <a:pt x="250" y="147"/>
                  <a:pt x="249" y="147"/>
                </a:cubicBezTo>
                <a:cubicBezTo>
                  <a:pt x="249" y="147"/>
                  <a:pt x="249" y="147"/>
                  <a:pt x="249" y="147"/>
                </a:cubicBezTo>
                <a:cubicBezTo>
                  <a:pt x="249" y="147"/>
                  <a:pt x="249" y="147"/>
                  <a:pt x="249" y="147"/>
                </a:cubicBezTo>
                <a:cubicBezTo>
                  <a:pt x="248" y="147"/>
                  <a:pt x="245" y="149"/>
                  <a:pt x="243" y="152"/>
                </a:cubicBezTo>
                <a:cubicBezTo>
                  <a:pt x="240" y="156"/>
                  <a:pt x="238" y="160"/>
                  <a:pt x="235" y="163"/>
                </a:cubicBezTo>
                <a:cubicBezTo>
                  <a:pt x="234" y="165"/>
                  <a:pt x="232" y="166"/>
                  <a:pt x="230" y="168"/>
                </a:cubicBezTo>
                <a:cubicBezTo>
                  <a:pt x="230" y="169"/>
                  <a:pt x="230" y="169"/>
                  <a:pt x="230" y="169"/>
                </a:cubicBezTo>
                <a:cubicBezTo>
                  <a:pt x="231" y="170"/>
                  <a:pt x="231" y="170"/>
                  <a:pt x="239" y="170"/>
                </a:cubicBezTo>
                <a:cubicBezTo>
                  <a:pt x="244" y="171"/>
                  <a:pt x="247" y="171"/>
                  <a:pt x="251" y="172"/>
                </a:cubicBezTo>
                <a:cubicBezTo>
                  <a:pt x="251" y="172"/>
                  <a:pt x="252" y="172"/>
                  <a:pt x="252" y="172"/>
                </a:cubicBezTo>
                <a:cubicBezTo>
                  <a:pt x="252" y="172"/>
                  <a:pt x="253" y="172"/>
                  <a:pt x="253" y="172"/>
                </a:cubicBezTo>
                <a:cubicBezTo>
                  <a:pt x="253" y="172"/>
                  <a:pt x="253" y="172"/>
                  <a:pt x="253" y="172"/>
                </a:cubicBezTo>
                <a:cubicBezTo>
                  <a:pt x="253" y="172"/>
                  <a:pt x="253" y="172"/>
                  <a:pt x="254" y="172"/>
                </a:cubicBezTo>
                <a:cubicBezTo>
                  <a:pt x="254" y="172"/>
                  <a:pt x="255" y="172"/>
                  <a:pt x="255" y="172"/>
                </a:cubicBezTo>
                <a:cubicBezTo>
                  <a:pt x="255" y="172"/>
                  <a:pt x="255" y="172"/>
                  <a:pt x="255" y="172"/>
                </a:cubicBezTo>
                <a:cubicBezTo>
                  <a:pt x="255" y="172"/>
                  <a:pt x="256" y="172"/>
                  <a:pt x="256" y="172"/>
                </a:cubicBezTo>
                <a:cubicBezTo>
                  <a:pt x="256" y="172"/>
                  <a:pt x="256" y="172"/>
                  <a:pt x="256" y="172"/>
                </a:cubicBezTo>
                <a:cubicBezTo>
                  <a:pt x="256" y="172"/>
                  <a:pt x="256" y="172"/>
                  <a:pt x="256" y="173"/>
                </a:cubicBezTo>
                <a:cubicBezTo>
                  <a:pt x="257" y="173"/>
                  <a:pt x="257" y="175"/>
                  <a:pt x="257" y="175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57" y="176"/>
                  <a:pt x="257" y="176"/>
                  <a:pt x="258" y="176"/>
                </a:cubicBezTo>
                <a:cubicBezTo>
                  <a:pt x="258" y="176"/>
                  <a:pt x="258" y="176"/>
                  <a:pt x="258" y="176"/>
                </a:cubicBezTo>
                <a:cubicBezTo>
                  <a:pt x="258" y="176"/>
                  <a:pt x="258" y="176"/>
                  <a:pt x="258" y="176"/>
                </a:cubicBezTo>
                <a:cubicBezTo>
                  <a:pt x="258" y="176"/>
                  <a:pt x="258" y="176"/>
                  <a:pt x="258" y="176"/>
                </a:cubicBezTo>
                <a:cubicBezTo>
                  <a:pt x="258" y="176"/>
                  <a:pt x="258" y="176"/>
                  <a:pt x="258" y="176"/>
                </a:cubicBezTo>
                <a:cubicBezTo>
                  <a:pt x="258" y="176"/>
                  <a:pt x="258" y="176"/>
                  <a:pt x="258" y="176"/>
                </a:cubicBezTo>
                <a:cubicBezTo>
                  <a:pt x="259" y="176"/>
                  <a:pt x="261" y="174"/>
                  <a:pt x="261" y="171"/>
                </a:cubicBezTo>
                <a:cubicBezTo>
                  <a:pt x="261" y="168"/>
                  <a:pt x="259" y="163"/>
                  <a:pt x="256" y="160"/>
                </a:cubicBezTo>
                <a:cubicBezTo>
                  <a:pt x="256" y="159"/>
                  <a:pt x="255" y="159"/>
                  <a:pt x="255" y="159"/>
                </a:cubicBezTo>
                <a:cubicBezTo>
                  <a:pt x="255" y="159"/>
                  <a:pt x="255" y="159"/>
                  <a:pt x="255" y="159"/>
                </a:cubicBezTo>
                <a:cubicBezTo>
                  <a:pt x="255" y="159"/>
                  <a:pt x="254" y="159"/>
                  <a:pt x="254" y="159"/>
                </a:cubicBezTo>
                <a:cubicBezTo>
                  <a:pt x="254" y="159"/>
                  <a:pt x="254" y="158"/>
                  <a:pt x="254" y="158"/>
                </a:cubicBezTo>
                <a:cubicBezTo>
                  <a:pt x="254" y="158"/>
                  <a:pt x="254" y="159"/>
                  <a:pt x="254" y="159"/>
                </a:cubicBezTo>
                <a:cubicBezTo>
                  <a:pt x="254" y="159"/>
                  <a:pt x="254" y="159"/>
                  <a:pt x="253" y="159"/>
                </a:cubicBezTo>
                <a:cubicBezTo>
                  <a:pt x="253" y="159"/>
                  <a:pt x="253" y="159"/>
                  <a:pt x="253" y="159"/>
                </a:cubicBezTo>
                <a:cubicBezTo>
                  <a:pt x="253" y="159"/>
                  <a:pt x="253" y="159"/>
                  <a:pt x="253" y="159"/>
                </a:cubicBezTo>
                <a:cubicBezTo>
                  <a:pt x="252" y="159"/>
                  <a:pt x="252" y="159"/>
                  <a:pt x="252" y="159"/>
                </a:cubicBezTo>
                <a:cubicBezTo>
                  <a:pt x="252" y="159"/>
                  <a:pt x="251" y="159"/>
                  <a:pt x="251" y="159"/>
                </a:cubicBezTo>
                <a:cubicBezTo>
                  <a:pt x="251" y="159"/>
                  <a:pt x="250" y="159"/>
                  <a:pt x="250" y="159"/>
                </a:cubicBezTo>
                <a:cubicBezTo>
                  <a:pt x="249" y="159"/>
                  <a:pt x="249" y="159"/>
                  <a:pt x="249" y="159"/>
                </a:cubicBezTo>
                <a:cubicBezTo>
                  <a:pt x="249" y="159"/>
                  <a:pt x="248" y="159"/>
                  <a:pt x="248" y="159"/>
                </a:cubicBezTo>
                <a:cubicBezTo>
                  <a:pt x="248" y="159"/>
                  <a:pt x="248" y="159"/>
                  <a:pt x="248" y="159"/>
                </a:cubicBezTo>
                <a:cubicBezTo>
                  <a:pt x="248" y="159"/>
                  <a:pt x="248" y="158"/>
                  <a:pt x="248" y="158"/>
                </a:cubicBezTo>
                <a:cubicBezTo>
                  <a:pt x="247" y="156"/>
                  <a:pt x="246" y="155"/>
                  <a:pt x="246" y="155"/>
                </a:cubicBezTo>
                <a:cubicBezTo>
                  <a:pt x="245" y="155"/>
                  <a:pt x="245" y="154"/>
                  <a:pt x="245" y="154"/>
                </a:cubicBezTo>
                <a:cubicBezTo>
                  <a:pt x="246" y="153"/>
                  <a:pt x="246" y="153"/>
                  <a:pt x="247" y="152"/>
                </a:cubicBezTo>
                <a:close/>
                <a:moveTo>
                  <a:pt x="441" y="109"/>
                </a:moveTo>
                <a:cubicBezTo>
                  <a:pt x="441" y="110"/>
                  <a:pt x="440" y="112"/>
                  <a:pt x="441" y="114"/>
                </a:cubicBezTo>
                <a:cubicBezTo>
                  <a:pt x="441" y="114"/>
                  <a:pt x="441" y="114"/>
                  <a:pt x="441" y="114"/>
                </a:cubicBezTo>
                <a:cubicBezTo>
                  <a:pt x="441" y="114"/>
                  <a:pt x="441" y="114"/>
                  <a:pt x="441" y="114"/>
                </a:cubicBezTo>
                <a:cubicBezTo>
                  <a:pt x="441" y="114"/>
                  <a:pt x="441" y="114"/>
                  <a:pt x="441" y="114"/>
                </a:cubicBezTo>
                <a:cubicBezTo>
                  <a:pt x="441" y="114"/>
                  <a:pt x="442" y="114"/>
                  <a:pt x="442" y="114"/>
                </a:cubicBezTo>
                <a:cubicBezTo>
                  <a:pt x="442" y="114"/>
                  <a:pt x="442" y="114"/>
                  <a:pt x="442" y="113"/>
                </a:cubicBezTo>
                <a:cubicBezTo>
                  <a:pt x="442" y="113"/>
                  <a:pt x="442" y="113"/>
                  <a:pt x="443" y="113"/>
                </a:cubicBezTo>
                <a:cubicBezTo>
                  <a:pt x="443" y="113"/>
                  <a:pt x="443" y="113"/>
                  <a:pt x="443" y="113"/>
                </a:cubicBezTo>
                <a:cubicBezTo>
                  <a:pt x="444" y="113"/>
                  <a:pt x="444" y="112"/>
                  <a:pt x="445" y="112"/>
                </a:cubicBezTo>
                <a:cubicBezTo>
                  <a:pt x="445" y="112"/>
                  <a:pt x="445" y="112"/>
                  <a:pt x="445" y="111"/>
                </a:cubicBezTo>
                <a:cubicBezTo>
                  <a:pt x="445" y="111"/>
                  <a:pt x="445" y="111"/>
                  <a:pt x="446" y="111"/>
                </a:cubicBezTo>
                <a:cubicBezTo>
                  <a:pt x="446" y="111"/>
                  <a:pt x="446" y="111"/>
                  <a:pt x="446" y="111"/>
                </a:cubicBezTo>
                <a:cubicBezTo>
                  <a:pt x="446" y="111"/>
                  <a:pt x="447" y="111"/>
                  <a:pt x="447" y="111"/>
                </a:cubicBezTo>
                <a:cubicBezTo>
                  <a:pt x="449" y="112"/>
                  <a:pt x="446" y="115"/>
                  <a:pt x="447" y="117"/>
                </a:cubicBezTo>
                <a:cubicBezTo>
                  <a:pt x="449" y="121"/>
                  <a:pt x="451" y="121"/>
                  <a:pt x="453" y="122"/>
                </a:cubicBezTo>
                <a:cubicBezTo>
                  <a:pt x="457" y="123"/>
                  <a:pt x="457" y="123"/>
                  <a:pt x="458" y="123"/>
                </a:cubicBezTo>
                <a:cubicBezTo>
                  <a:pt x="458" y="124"/>
                  <a:pt x="458" y="125"/>
                  <a:pt x="458" y="125"/>
                </a:cubicBezTo>
                <a:cubicBezTo>
                  <a:pt x="459" y="127"/>
                  <a:pt x="461" y="128"/>
                  <a:pt x="462" y="130"/>
                </a:cubicBezTo>
                <a:cubicBezTo>
                  <a:pt x="462" y="131"/>
                  <a:pt x="462" y="131"/>
                  <a:pt x="462" y="131"/>
                </a:cubicBezTo>
                <a:cubicBezTo>
                  <a:pt x="462" y="131"/>
                  <a:pt x="462" y="131"/>
                  <a:pt x="462" y="131"/>
                </a:cubicBezTo>
                <a:cubicBezTo>
                  <a:pt x="462" y="131"/>
                  <a:pt x="462" y="131"/>
                  <a:pt x="461" y="131"/>
                </a:cubicBezTo>
                <a:cubicBezTo>
                  <a:pt x="461" y="131"/>
                  <a:pt x="461" y="131"/>
                  <a:pt x="461" y="131"/>
                </a:cubicBezTo>
                <a:cubicBezTo>
                  <a:pt x="461" y="131"/>
                  <a:pt x="461" y="131"/>
                  <a:pt x="461" y="131"/>
                </a:cubicBezTo>
                <a:cubicBezTo>
                  <a:pt x="461" y="131"/>
                  <a:pt x="461" y="131"/>
                  <a:pt x="461" y="131"/>
                </a:cubicBezTo>
                <a:cubicBezTo>
                  <a:pt x="460" y="131"/>
                  <a:pt x="460" y="131"/>
                  <a:pt x="460" y="131"/>
                </a:cubicBezTo>
                <a:cubicBezTo>
                  <a:pt x="460" y="131"/>
                  <a:pt x="460" y="131"/>
                  <a:pt x="460" y="131"/>
                </a:cubicBezTo>
                <a:cubicBezTo>
                  <a:pt x="460" y="131"/>
                  <a:pt x="459" y="131"/>
                  <a:pt x="459" y="131"/>
                </a:cubicBezTo>
                <a:cubicBezTo>
                  <a:pt x="459" y="131"/>
                  <a:pt x="459" y="131"/>
                  <a:pt x="459" y="131"/>
                </a:cubicBezTo>
                <a:cubicBezTo>
                  <a:pt x="459" y="130"/>
                  <a:pt x="459" y="130"/>
                  <a:pt x="458" y="130"/>
                </a:cubicBezTo>
                <a:cubicBezTo>
                  <a:pt x="458" y="130"/>
                  <a:pt x="458" y="130"/>
                  <a:pt x="455" y="130"/>
                </a:cubicBezTo>
                <a:cubicBezTo>
                  <a:pt x="456" y="132"/>
                  <a:pt x="459" y="133"/>
                  <a:pt x="460" y="136"/>
                </a:cubicBezTo>
                <a:cubicBezTo>
                  <a:pt x="460" y="138"/>
                  <a:pt x="459" y="138"/>
                  <a:pt x="457" y="139"/>
                </a:cubicBezTo>
                <a:cubicBezTo>
                  <a:pt x="456" y="140"/>
                  <a:pt x="455" y="140"/>
                  <a:pt x="456" y="140"/>
                </a:cubicBezTo>
                <a:cubicBezTo>
                  <a:pt x="456" y="141"/>
                  <a:pt x="456" y="141"/>
                  <a:pt x="456" y="141"/>
                </a:cubicBezTo>
                <a:cubicBezTo>
                  <a:pt x="456" y="141"/>
                  <a:pt x="456" y="141"/>
                  <a:pt x="456" y="141"/>
                </a:cubicBezTo>
                <a:cubicBezTo>
                  <a:pt x="456" y="141"/>
                  <a:pt x="456" y="141"/>
                  <a:pt x="456" y="141"/>
                </a:cubicBezTo>
                <a:cubicBezTo>
                  <a:pt x="456" y="141"/>
                  <a:pt x="456" y="141"/>
                  <a:pt x="456" y="141"/>
                </a:cubicBezTo>
                <a:cubicBezTo>
                  <a:pt x="456" y="141"/>
                  <a:pt x="456" y="141"/>
                  <a:pt x="456" y="141"/>
                </a:cubicBezTo>
                <a:cubicBezTo>
                  <a:pt x="456" y="141"/>
                  <a:pt x="456" y="141"/>
                  <a:pt x="456" y="141"/>
                </a:cubicBezTo>
                <a:cubicBezTo>
                  <a:pt x="456" y="141"/>
                  <a:pt x="457" y="141"/>
                  <a:pt x="457" y="141"/>
                </a:cubicBezTo>
                <a:cubicBezTo>
                  <a:pt x="457" y="141"/>
                  <a:pt x="457" y="141"/>
                  <a:pt x="457" y="141"/>
                </a:cubicBezTo>
                <a:cubicBezTo>
                  <a:pt x="457" y="141"/>
                  <a:pt x="457" y="141"/>
                  <a:pt x="457" y="141"/>
                </a:cubicBezTo>
                <a:cubicBezTo>
                  <a:pt x="457" y="141"/>
                  <a:pt x="458" y="141"/>
                  <a:pt x="458" y="141"/>
                </a:cubicBezTo>
                <a:cubicBezTo>
                  <a:pt x="458" y="141"/>
                  <a:pt x="458" y="142"/>
                  <a:pt x="458" y="142"/>
                </a:cubicBezTo>
                <a:cubicBezTo>
                  <a:pt x="458" y="142"/>
                  <a:pt x="459" y="142"/>
                  <a:pt x="459" y="142"/>
                </a:cubicBezTo>
                <a:cubicBezTo>
                  <a:pt x="459" y="142"/>
                  <a:pt x="459" y="142"/>
                  <a:pt x="459" y="142"/>
                </a:cubicBezTo>
                <a:cubicBezTo>
                  <a:pt x="460" y="142"/>
                  <a:pt x="460" y="142"/>
                  <a:pt x="460" y="142"/>
                </a:cubicBezTo>
                <a:cubicBezTo>
                  <a:pt x="460" y="142"/>
                  <a:pt x="460" y="142"/>
                  <a:pt x="460" y="142"/>
                </a:cubicBezTo>
                <a:cubicBezTo>
                  <a:pt x="461" y="142"/>
                  <a:pt x="461" y="142"/>
                  <a:pt x="461" y="142"/>
                </a:cubicBezTo>
                <a:cubicBezTo>
                  <a:pt x="462" y="142"/>
                  <a:pt x="462" y="142"/>
                  <a:pt x="463" y="142"/>
                </a:cubicBezTo>
                <a:cubicBezTo>
                  <a:pt x="463" y="142"/>
                  <a:pt x="463" y="142"/>
                  <a:pt x="463" y="142"/>
                </a:cubicBezTo>
                <a:cubicBezTo>
                  <a:pt x="463" y="142"/>
                  <a:pt x="464" y="142"/>
                  <a:pt x="464" y="142"/>
                </a:cubicBezTo>
                <a:cubicBezTo>
                  <a:pt x="464" y="142"/>
                  <a:pt x="465" y="142"/>
                  <a:pt x="465" y="142"/>
                </a:cubicBezTo>
                <a:cubicBezTo>
                  <a:pt x="465" y="142"/>
                  <a:pt x="465" y="142"/>
                  <a:pt x="466" y="142"/>
                </a:cubicBezTo>
                <a:cubicBezTo>
                  <a:pt x="466" y="142"/>
                  <a:pt x="466" y="142"/>
                  <a:pt x="466" y="142"/>
                </a:cubicBezTo>
                <a:cubicBezTo>
                  <a:pt x="466" y="142"/>
                  <a:pt x="467" y="142"/>
                  <a:pt x="467" y="142"/>
                </a:cubicBezTo>
                <a:cubicBezTo>
                  <a:pt x="467" y="142"/>
                  <a:pt x="467" y="142"/>
                  <a:pt x="467" y="142"/>
                </a:cubicBezTo>
                <a:cubicBezTo>
                  <a:pt x="467" y="142"/>
                  <a:pt x="467" y="143"/>
                  <a:pt x="468" y="143"/>
                </a:cubicBezTo>
                <a:cubicBezTo>
                  <a:pt x="468" y="143"/>
                  <a:pt x="467" y="143"/>
                  <a:pt x="467" y="144"/>
                </a:cubicBezTo>
                <a:cubicBezTo>
                  <a:pt x="467" y="144"/>
                  <a:pt x="467" y="144"/>
                  <a:pt x="467" y="144"/>
                </a:cubicBezTo>
                <a:cubicBezTo>
                  <a:pt x="467" y="144"/>
                  <a:pt x="467" y="144"/>
                  <a:pt x="467" y="144"/>
                </a:cubicBezTo>
                <a:cubicBezTo>
                  <a:pt x="467" y="144"/>
                  <a:pt x="467" y="144"/>
                  <a:pt x="467" y="144"/>
                </a:cubicBezTo>
                <a:cubicBezTo>
                  <a:pt x="467" y="144"/>
                  <a:pt x="466" y="144"/>
                  <a:pt x="466" y="144"/>
                </a:cubicBezTo>
                <a:cubicBezTo>
                  <a:pt x="466" y="144"/>
                  <a:pt x="466" y="144"/>
                  <a:pt x="466" y="144"/>
                </a:cubicBezTo>
                <a:cubicBezTo>
                  <a:pt x="466" y="144"/>
                  <a:pt x="466" y="144"/>
                  <a:pt x="465" y="144"/>
                </a:cubicBezTo>
                <a:cubicBezTo>
                  <a:pt x="465" y="144"/>
                  <a:pt x="465" y="144"/>
                  <a:pt x="465" y="144"/>
                </a:cubicBezTo>
                <a:cubicBezTo>
                  <a:pt x="465" y="144"/>
                  <a:pt x="465" y="144"/>
                  <a:pt x="465" y="144"/>
                </a:cubicBezTo>
                <a:cubicBezTo>
                  <a:pt x="465" y="144"/>
                  <a:pt x="464" y="144"/>
                  <a:pt x="464" y="144"/>
                </a:cubicBezTo>
                <a:cubicBezTo>
                  <a:pt x="464" y="144"/>
                  <a:pt x="464" y="144"/>
                  <a:pt x="464" y="144"/>
                </a:cubicBezTo>
                <a:cubicBezTo>
                  <a:pt x="464" y="144"/>
                  <a:pt x="464" y="144"/>
                  <a:pt x="464" y="144"/>
                </a:cubicBezTo>
                <a:cubicBezTo>
                  <a:pt x="464" y="144"/>
                  <a:pt x="464" y="144"/>
                  <a:pt x="463" y="144"/>
                </a:cubicBezTo>
                <a:cubicBezTo>
                  <a:pt x="463" y="144"/>
                  <a:pt x="463" y="145"/>
                  <a:pt x="463" y="145"/>
                </a:cubicBezTo>
                <a:cubicBezTo>
                  <a:pt x="463" y="145"/>
                  <a:pt x="463" y="145"/>
                  <a:pt x="463" y="145"/>
                </a:cubicBezTo>
                <a:cubicBezTo>
                  <a:pt x="462" y="146"/>
                  <a:pt x="462" y="147"/>
                  <a:pt x="461" y="148"/>
                </a:cubicBezTo>
                <a:cubicBezTo>
                  <a:pt x="460" y="149"/>
                  <a:pt x="458" y="150"/>
                  <a:pt x="457" y="151"/>
                </a:cubicBezTo>
                <a:cubicBezTo>
                  <a:pt x="457" y="151"/>
                  <a:pt x="457" y="152"/>
                  <a:pt x="457" y="152"/>
                </a:cubicBezTo>
                <a:cubicBezTo>
                  <a:pt x="458" y="152"/>
                  <a:pt x="458" y="152"/>
                  <a:pt x="458" y="152"/>
                </a:cubicBezTo>
                <a:cubicBezTo>
                  <a:pt x="459" y="152"/>
                  <a:pt x="459" y="152"/>
                  <a:pt x="459" y="152"/>
                </a:cubicBezTo>
                <a:cubicBezTo>
                  <a:pt x="459" y="152"/>
                  <a:pt x="459" y="152"/>
                  <a:pt x="459" y="152"/>
                </a:cubicBezTo>
                <a:cubicBezTo>
                  <a:pt x="459" y="152"/>
                  <a:pt x="459" y="152"/>
                  <a:pt x="459" y="152"/>
                </a:cubicBezTo>
                <a:cubicBezTo>
                  <a:pt x="460" y="152"/>
                  <a:pt x="460" y="152"/>
                  <a:pt x="461" y="152"/>
                </a:cubicBezTo>
                <a:cubicBezTo>
                  <a:pt x="461" y="151"/>
                  <a:pt x="461" y="151"/>
                  <a:pt x="461" y="151"/>
                </a:cubicBezTo>
                <a:cubicBezTo>
                  <a:pt x="462" y="151"/>
                  <a:pt x="462" y="151"/>
                  <a:pt x="462" y="151"/>
                </a:cubicBezTo>
                <a:cubicBezTo>
                  <a:pt x="463" y="151"/>
                  <a:pt x="463" y="151"/>
                  <a:pt x="464" y="151"/>
                </a:cubicBezTo>
                <a:cubicBezTo>
                  <a:pt x="464" y="151"/>
                  <a:pt x="464" y="151"/>
                  <a:pt x="464" y="151"/>
                </a:cubicBezTo>
                <a:cubicBezTo>
                  <a:pt x="465" y="151"/>
                  <a:pt x="466" y="151"/>
                  <a:pt x="467" y="151"/>
                </a:cubicBezTo>
                <a:cubicBezTo>
                  <a:pt x="471" y="150"/>
                  <a:pt x="476" y="151"/>
                  <a:pt x="480" y="150"/>
                </a:cubicBezTo>
                <a:cubicBezTo>
                  <a:pt x="480" y="150"/>
                  <a:pt x="480" y="150"/>
                  <a:pt x="481" y="150"/>
                </a:cubicBezTo>
                <a:cubicBezTo>
                  <a:pt x="488" y="147"/>
                  <a:pt x="488" y="147"/>
                  <a:pt x="488" y="147"/>
                </a:cubicBezTo>
                <a:cubicBezTo>
                  <a:pt x="488" y="147"/>
                  <a:pt x="488" y="147"/>
                  <a:pt x="488" y="147"/>
                </a:cubicBezTo>
                <a:cubicBezTo>
                  <a:pt x="488" y="147"/>
                  <a:pt x="488" y="147"/>
                  <a:pt x="487" y="146"/>
                </a:cubicBezTo>
                <a:cubicBezTo>
                  <a:pt x="487" y="146"/>
                  <a:pt x="487" y="146"/>
                  <a:pt x="487" y="146"/>
                </a:cubicBezTo>
                <a:cubicBezTo>
                  <a:pt x="487" y="146"/>
                  <a:pt x="487" y="146"/>
                  <a:pt x="486" y="146"/>
                </a:cubicBezTo>
                <a:cubicBezTo>
                  <a:pt x="486" y="146"/>
                  <a:pt x="486" y="146"/>
                  <a:pt x="486" y="146"/>
                </a:cubicBezTo>
                <a:cubicBezTo>
                  <a:pt x="486" y="146"/>
                  <a:pt x="486" y="146"/>
                  <a:pt x="486" y="146"/>
                </a:cubicBezTo>
                <a:cubicBezTo>
                  <a:pt x="486" y="146"/>
                  <a:pt x="485" y="146"/>
                  <a:pt x="485" y="146"/>
                </a:cubicBezTo>
                <a:cubicBezTo>
                  <a:pt x="485" y="146"/>
                  <a:pt x="484" y="146"/>
                  <a:pt x="484" y="146"/>
                </a:cubicBezTo>
                <a:cubicBezTo>
                  <a:pt x="484" y="146"/>
                  <a:pt x="484" y="146"/>
                  <a:pt x="484" y="146"/>
                </a:cubicBezTo>
                <a:cubicBezTo>
                  <a:pt x="484" y="146"/>
                  <a:pt x="483" y="146"/>
                  <a:pt x="483" y="146"/>
                </a:cubicBezTo>
                <a:cubicBezTo>
                  <a:pt x="482" y="144"/>
                  <a:pt x="484" y="142"/>
                  <a:pt x="483" y="139"/>
                </a:cubicBezTo>
                <a:cubicBezTo>
                  <a:pt x="483" y="139"/>
                  <a:pt x="483" y="138"/>
                  <a:pt x="483" y="138"/>
                </a:cubicBezTo>
                <a:cubicBezTo>
                  <a:pt x="483" y="138"/>
                  <a:pt x="483" y="138"/>
                  <a:pt x="483" y="138"/>
                </a:cubicBezTo>
                <a:cubicBezTo>
                  <a:pt x="482" y="138"/>
                  <a:pt x="482" y="137"/>
                  <a:pt x="482" y="137"/>
                </a:cubicBezTo>
                <a:cubicBezTo>
                  <a:pt x="482" y="137"/>
                  <a:pt x="482" y="137"/>
                  <a:pt x="482" y="137"/>
                </a:cubicBezTo>
                <a:cubicBezTo>
                  <a:pt x="482" y="137"/>
                  <a:pt x="482" y="137"/>
                  <a:pt x="482" y="136"/>
                </a:cubicBezTo>
                <a:cubicBezTo>
                  <a:pt x="482" y="136"/>
                  <a:pt x="482" y="136"/>
                  <a:pt x="481" y="136"/>
                </a:cubicBezTo>
                <a:cubicBezTo>
                  <a:pt x="481" y="136"/>
                  <a:pt x="481" y="136"/>
                  <a:pt x="481" y="136"/>
                </a:cubicBezTo>
                <a:cubicBezTo>
                  <a:pt x="481" y="136"/>
                  <a:pt x="481" y="136"/>
                  <a:pt x="481" y="136"/>
                </a:cubicBezTo>
                <a:cubicBezTo>
                  <a:pt x="481" y="136"/>
                  <a:pt x="481" y="136"/>
                  <a:pt x="481" y="136"/>
                </a:cubicBezTo>
                <a:cubicBezTo>
                  <a:pt x="480" y="136"/>
                  <a:pt x="480" y="136"/>
                  <a:pt x="480" y="136"/>
                </a:cubicBezTo>
                <a:cubicBezTo>
                  <a:pt x="480" y="135"/>
                  <a:pt x="480" y="135"/>
                  <a:pt x="480" y="135"/>
                </a:cubicBezTo>
                <a:cubicBezTo>
                  <a:pt x="480" y="135"/>
                  <a:pt x="480" y="135"/>
                  <a:pt x="480" y="135"/>
                </a:cubicBezTo>
                <a:cubicBezTo>
                  <a:pt x="480" y="135"/>
                  <a:pt x="480" y="135"/>
                  <a:pt x="479" y="135"/>
                </a:cubicBezTo>
                <a:cubicBezTo>
                  <a:pt x="479" y="135"/>
                  <a:pt x="479" y="135"/>
                  <a:pt x="479" y="135"/>
                </a:cubicBezTo>
                <a:cubicBezTo>
                  <a:pt x="479" y="135"/>
                  <a:pt x="479" y="135"/>
                  <a:pt x="479" y="135"/>
                </a:cubicBezTo>
                <a:cubicBezTo>
                  <a:pt x="479" y="135"/>
                  <a:pt x="478" y="135"/>
                  <a:pt x="478" y="135"/>
                </a:cubicBezTo>
                <a:cubicBezTo>
                  <a:pt x="478" y="135"/>
                  <a:pt x="478" y="135"/>
                  <a:pt x="478" y="135"/>
                </a:cubicBezTo>
                <a:cubicBezTo>
                  <a:pt x="478" y="135"/>
                  <a:pt x="477" y="135"/>
                  <a:pt x="477" y="135"/>
                </a:cubicBezTo>
                <a:cubicBezTo>
                  <a:pt x="477" y="135"/>
                  <a:pt x="477" y="135"/>
                  <a:pt x="477" y="135"/>
                </a:cubicBezTo>
                <a:cubicBezTo>
                  <a:pt x="477" y="135"/>
                  <a:pt x="476" y="135"/>
                  <a:pt x="476" y="134"/>
                </a:cubicBezTo>
                <a:cubicBezTo>
                  <a:pt x="476" y="134"/>
                  <a:pt x="476" y="134"/>
                  <a:pt x="476" y="134"/>
                </a:cubicBezTo>
                <a:cubicBezTo>
                  <a:pt x="476" y="134"/>
                  <a:pt x="476" y="134"/>
                  <a:pt x="475" y="134"/>
                </a:cubicBezTo>
                <a:cubicBezTo>
                  <a:pt x="475" y="134"/>
                  <a:pt x="475" y="134"/>
                  <a:pt x="475" y="133"/>
                </a:cubicBezTo>
                <a:cubicBezTo>
                  <a:pt x="475" y="133"/>
                  <a:pt x="475" y="133"/>
                  <a:pt x="475" y="133"/>
                </a:cubicBezTo>
                <a:cubicBezTo>
                  <a:pt x="475" y="133"/>
                  <a:pt x="475" y="133"/>
                  <a:pt x="475" y="133"/>
                </a:cubicBezTo>
                <a:cubicBezTo>
                  <a:pt x="474" y="132"/>
                  <a:pt x="474" y="132"/>
                  <a:pt x="474" y="132"/>
                </a:cubicBezTo>
                <a:cubicBezTo>
                  <a:pt x="474" y="132"/>
                  <a:pt x="474" y="132"/>
                  <a:pt x="474" y="132"/>
                </a:cubicBezTo>
                <a:cubicBezTo>
                  <a:pt x="474" y="132"/>
                  <a:pt x="474" y="132"/>
                  <a:pt x="474" y="132"/>
                </a:cubicBezTo>
                <a:cubicBezTo>
                  <a:pt x="474" y="132"/>
                  <a:pt x="474" y="132"/>
                  <a:pt x="474" y="132"/>
                </a:cubicBezTo>
                <a:cubicBezTo>
                  <a:pt x="474" y="131"/>
                  <a:pt x="474" y="131"/>
                  <a:pt x="474" y="131"/>
                </a:cubicBezTo>
                <a:cubicBezTo>
                  <a:pt x="474" y="131"/>
                  <a:pt x="474" y="131"/>
                  <a:pt x="474" y="131"/>
                </a:cubicBezTo>
                <a:cubicBezTo>
                  <a:pt x="474" y="131"/>
                  <a:pt x="474" y="131"/>
                  <a:pt x="474" y="131"/>
                </a:cubicBezTo>
                <a:cubicBezTo>
                  <a:pt x="474" y="131"/>
                  <a:pt x="474" y="131"/>
                  <a:pt x="474" y="131"/>
                </a:cubicBezTo>
                <a:cubicBezTo>
                  <a:pt x="475" y="131"/>
                  <a:pt x="475" y="131"/>
                  <a:pt x="475" y="131"/>
                </a:cubicBezTo>
                <a:cubicBezTo>
                  <a:pt x="475" y="131"/>
                  <a:pt x="475" y="131"/>
                  <a:pt x="475" y="131"/>
                </a:cubicBezTo>
                <a:cubicBezTo>
                  <a:pt x="476" y="131"/>
                  <a:pt x="476" y="131"/>
                  <a:pt x="476" y="132"/>
                </a:cubicBezTo>
                <a:cubicBezTo>
                  <a:pt x="477" y="132"/>
                  <a:pt x="477" y="132"/>
                  <a:pt x="477" y="132"/>
                </a:cubicBezTo>
                <a:cubicBezTo>
                  <a:pt x="477" y="132"/>
                  <a:pt x="478" y="132"/>
                  <a:pt x="478" y="132"/>
                </a:cubicBezTo>
                <a:cubicBezTo>
                  <a:pt x="478" y="132"/>
                  <a:pt x="478" y="132"/>
                  <a:pt x="478" y="132"/>
                </a:cubicBezTo>
                <a:cubicBezTo>
                  <a:pt x="478" y="132"/>
                  <a:pt x="478" y="132"/>
                  <a:pt x="479" y="132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79" y="132"/>
                  <a:pt x="478" y="131"/>
                  <a:pt x="478" y="131"/>
                </a:cubicBezTo>
                <a:cubicBezTo>
                  <a:pt x="474" y="128"/>
                  <a:pt x="469" y="126"/>
                  <a:pt x="466" y="123"/>
                </a:cubicBezTo>
                <a:cubicBezTo>
                  <a:pt x="464" y="122"/>
                  <a:pt x="463" y="120"/>
                  <a:pt x="461" y="118"/>
                </a:cubicBezTo>
                <a:cubicBezTo>
                  <a:pt x="458" y="116"/>
                  <a:pt x="455" y="116"/>
                  <a:pt x="453" y="116"/>
                </a:cubicBezTo>
                <a:cubicBezTo>
                  <a:pt x="453" y="116"/>
                  <a:pt x="453" y="116"/>
                  <a:pt x="453" y="116"/>
                </a:cubicBezTo>
                <a:cubicBezTo>
                  <a:pt x="455" y="114"/>
                  <a:pt x="458" y="105"/>
                  <a:pt x="453" y="105"/>
                </a:cubicBezTo>
                <a:cubicBezTo>
                  <a:pt x="452" y="105"/>
                  <a:pt x="452" y="105"/>
                  <a:pt x="452" y="105"/>
                </a:cubicBezTo>
                <a:cubicBezTo>
                  <a:pt x="452" y="105"/>
                  <a:pt x="452" y="105"/>
                  <a:pt x="451" y="105"/>
                </a:cubicBezTo>
                <a:cubicBezTo>
                  <a:pt x="451" y="105"/>
                  <a:pt x="451" y="105"/>
                  <a:pt x="451" y="105"/>
                </a:cubicBezTo>
                <a:cubicBezTo>
                  <a:pt x="451" y="105"/>
                  <a:pt x="450" y="105"/>
                  <a:pt x="450" y="105"/>
                </a:cubicBezTo>
                <a:cubicBezTo>
                  <a:pt x="449" y="105"/>
                  <a:pt x="449" y="105"/>
                  <a:pt x="448" y="105"/>
                </a:cubicBezTo>
                <a:cubicBezTo>
                  <a:pt x="448" y="105"/>
                  <a:pt x="448" y="105"/>
                  <a:pt x="448" y="105"/>
                </a:cubicBezTo>
                <a:cubicBezTo>
                  <a:pt x="448" y="105"/>
                  <a:pt x="447" y="105"/>
                  <a:pt x="447" y="105"/>
                </a:cubicBezTo>
                <a:cubicBezTo>
                  <a:pt x="447" y="106"/>
                  <a:pt x="447" y="106"/>
                  <a:pt x="447" y="106"/>
                </a:cubicBezTo>
                <a:cubicBezTo>
                  <a:pt x="446" y="105"/>
                  <a:pt x="446" y="105"/>
                  <a:pt x="446" y="105"/>
                </a:cubicBezTo>
                <a:cubicBezTo>
                  <a:pt x="446" y="105"/>
                  <a:pt x="446" y="105"/>
                  <a:pt x="446" y="105"/>
                </a:cubicBezTo>
                <a:cubicBezTo>
                  <a:pt x="446" y="105"/>
                  <a:pt x="446" y="105"/>
                  <a:pt x="446" y="105"/>
                </a:cubicBezTo>
                <a:cubicBezTo>
                  <a:pt x="446" y="103"/>
                  <a:pt x="449" y="100"/>
                  <a:pt x="446" y="100"/>
                </a:cubicBezTo>
                <a:cubicBezTo>
                  <a:pt x="446" y="100"/>
                  <a:pt x="440" y="100"/>
                  <a:pt x="439" y="102"/>
                </a:cubicBezTo>
                <a:cubicBezTo>
                  <a:pt x="439" y="102"/>
                  <a:pt x="439" y="103"/>
                  <a:pt x="439" y="103"/>
                </a:cubicBezTo>
                <a:cubicBezTo>
                  <a:pt x="439" y="105"/>
                  <a:pt x="441" y="107"/>
                  <a:pt x="441" y="109"/>
                </a:cubicBezTo>
                <a:close/>
                <a:moveTo>
                  <a:pt x="10" y="194"/>
                </a:moveTo>
                <a:cubicBezTo>
                  <a:pt x="11" y="192"/>
                  <a:pt x="11" y="190"/>
                  <a:pt x="12" y="188"/>
                </a:cubicBezTo>
                <a:cubicBezTo>
                  <a:pt x="12" y="187"/>
                  <a:pt x="13" y="186"/>
                  <a:pt x="13" y="184"/>
                </a:cubicBezTo>
                <a:cubicBezTo>
                  <a:pt x="13" y="184"/>
                  <a:pt x="13" y="184"/>
                  <a:pt x="13" y="184"/>
                </a:cubicBezTo>
                <a:cubicBezTo>
                  <a:pt x="13" y="184"/>
                  <a:pt x="13" y="184"/>
                  <a:pt x="13" y="184"/>
                </a:cubicBezTo>
                <a:cubicBezTo>
                  <a:pt x="13" y="184"/>
                  <a:pt x="13" y="184"/>
                  <a:pt x="13" y="184"/>
                </a:cubicBezTo>
                <a:cubicBezTo>
                  <a:pt x="14" y="184"/>
                  <a:pt x="14" y="183"/>
                  <a:pt x="14" y="183"/>
                </a:cubicBezTo>
                <a:cubicBezTo>
                  <a:pt x="14" y="183"/>
                  <a:pt x="14" y="183"/>
                  <a:pt x="14" y="183"/>
                </a:cubicBezTo>
                <a:cubicBezTo>
                  <a:pt x="14" y="183"/>
                  <a:pt x="14" y="183"/>
                  <a:pt x="14" y="183"/>
                </a:cubicBezTo>
                <a:cubicBezTo>
                  <a:pt x="13" y="183"/>
                  <a:pt x="13" y="183"/>
                  <a:pt x="13" y="183"/>
                </a:cubicBezTo>
                <a:cubicBezTo>
                  <a:pt x="13" y="183"/>
                  <a:pt x="13" y="183"/>
                  <a:pt x="13" y="183"/>
                </a:cubicBezTo>
                <a:cubicBezTo>
                  <a:pt x="13" y="183"/>
                  <a:pt x="13" y="183"/>
                  <a:pt x="13" y="183"/>
                </a:cubicBezTo>
                <a:cubicBezTo>
                  <a:pt x="13" y="183"/>
                  <a:pt x="13" y="183"/>
                  <a:pt x="13" y="183"/>
                </a:cubicBezTo>
                <a:cubicBezTo>
                  <a:pt x="11" y="184"/>
                  <a:pt x="9" y="194"/>
                  <a:pt x="10" y="194"/>
                </a:cubicBezTo>
                <a:cubicBezTo>
                  <a:pt x="10" y="194"/>
                  <a:pt x="10" y="194"/>
                  <a:pt x="10" y="194"/>
                </a:cubicBezTo>
                <a:close/>
                <a:moveTo>
                  <a:pt x="150" y="344"/>
                </a:moveTo>
                <a:cubicBezTo>
                  <a:pt x="150" y="344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2" y="345"/>
                  <a:pt x="152" y="345"/>
                </a:cubicBezTo>
                <a:cubicBezTo>
                  <a:pt x="152" y="345"/>
                  <a:pt x="152" y="345"/>
                  <a:pt x="152" y="345"/>
                </a:cubicBezTo>
                <a:cubicBezTo>
                  <a:pt x="152" y="346"/>
                  <a:pt x="153" y="346"/>
                  <a:pt x="153" y="346"/>
                </a:cubicBezTo>
                <a:cubicBezTo>
                  <a:pt x="153" y="346"/>
                  <a:pt x="153" y="346"/>
                  <a:pt x="153" y="346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55" y="346"/>
                  <a:pt x="155" y="346"/>
                  <a:pt x="155" y="346"/>
                </a:cubicBezTo>
                <a:cubicBezTo>
                  <a:pt x="155" y="346"/>
                  <a:pt x="156" y="346"/>
                  <a:pt x="156" y="346"/>
                </a:cubicBezTo>
                <a:cubicBezTo>
                  <a:pt x="156" y="346"/>
                  <a:pt x="156" y="346"/>
                  <a:pt x="156" y="346"/>
                </a:cubicBezTo>
                <a:cubicBezTo>
                  <a:pt x="157" y="347"/>
                  <a:pt x="157" y="347"/>
                  <a:pt x="158" y="347"/>
                </a:cubicBezTo>
                <a:cubicBezTo>
                  <a:pt x="158" y="347"/>
                  <a:pt x="158" y="347"/>
                  <a:pt x="158" y="347"/>
                </a:cubicBezTo>
                <a:cubicBezTo>
                  <a:pt x="158" y="347"/>
                  <a:pt x="159" y="347"/>
                  <a:pt x="159" y="347"/>
                </a:cubicBezTo>
                <a:cubicBezTo>
                  <a:pt x="159" y="347"/>
                  <a:pt x="159" y="347"/>
                  <a:pt x="159" y="347"/>
                </a:cubicBezTo>
                <a:cubicBezTo>
                  <a:pt x="160" y="347"/>
                  <a:pt x="160" y="347"/>
                  <a:pt x="161" y="347"/>
                </a:cubicBezTo>
                <a:cubicBezTo>
                  <a:pt x="161" y="347"/>
                  <a:pt x="161" y="347"/>
                  <a:pt x="161" y="347"/>
                </a:cubicBezTo>
                <a:cubicBezTo>
                  <a:pt x="161" y="347"/>
                  <a:pt x="161" y="347"/>
                  <a:pt x="161" y="347"/>
                </a:cubicBezTo>
                <a:cubicBezTo>
                  <a:pt x="161" y="347"/>
                  <a:pt x="162" y="347"/>
                  <a:pt x="162" y="347"/>
                </a:cubicBezTo>
                <a:cubicBezTo>
                  <a:pt x="162" y="347"/>
                  <a:pt x="162" y="347"/>
                  <a:pt x="162" y="347"/>
                </a:cubicBezTo>
                <a:cubicBezTo>
                  <a:pt x="162" y="347"/>
                  <a:pt x="163" y="347"/>
                  <a:pt x="163" y="347"/>
                </a:cubicBezTo>
                <a:cubicBezTo>
                  <a:pt x="163" y="347"/>
                  <a:pt x="163" y="347"/>
                  <a:pt x="163" y="347"/>
                </a:cubicBezTo>
                <a:cubicBezTo>
                  <a:pt x="163" y="347"/>
                  <a:pt x="163" y="347"/>
                  <a:pt x="163" y="346"/>
                </a:cubicBezTo>
                <a:cubicBezTo>
                  <a:pt x="163" y="346"/>
                  <a:pt x="163" y="346"/>
                  <a:pt x="163" y="346"/>
                </a:cubicBezTo>
                <a:cubicBezTo>
                  <a:pt x="164" y="346"/>
                  <a:pt x="164" y="346"/>
                  <a:pt x="164" y="346"/>
                </a:cubicBezTo>
                <a:cubicBezTo>
                  <a:pt x="164" y="345"/>
                  <a:pt x="149" y="329"/>
                  <a:pt x="149" y="329"/>
                </a:cubicBezTo>
                <a:cubicBezTo>
                  <a:pt x="149" y="328"/>
                  <a:pt x="148" y="328"/>
                  <a:pt x="148" y="328"/>
                </a:cubicBezTo>
                <a:cubicBezTo>
                  <a:pt x="148" y="328"/>
                  <a:pt x="148" y="328"/>
                  <a:pt x="148" y="328"/>
                </a:cubicBezTo>
                <a:cubicBezTo>
                  <a:pt x="147" y="327"/>
                  <a:pt x="147" y="327"/>
                  <a:pt x="146" y="327"/>
                </a:cubicBezTo>
                <a:cubicBezTo>
                  <a:pt x="146" y="327"/>
                  <a:pt x="146" y="327"/>
                  <a:pt x="146" y="327"/>
                </a:cubicBezTo>
                <a:cubicBezTo>
                  <a:pt x="145" y="326"/>
                  <a:pt x="144" y="326"/>
                  <a:pt x="143" y="326"/>
                </a:cubicBezTo>
                <a:cubicBezTo>
                  <a:pt x="143" y="326"/>
                  <a:pt x="143" y="326"/>
                  <a:pt x="143" y="326"/>
                </a:cubicBezTo>
                <a:cubicBezTo>
                  <a:pt x="142" y="326"/>
                  <a:pt x="141" y="326"/>
                  <a:pt x="140" y="326"/>
                </a:cubicBezTo>
                <a:cubicBezTo>
                  <a:pt x="139" y="326"/>
                  <a:pt x="139" y="326"/>
                  <a:pt x="139" y="326"/>
                </a:cubicBezTo>
                <a:cubicBezTo>
                  <a:pt x="139" y="326"/>
                  <a:pt x="139" y="326"/>
                  <a:pt x="138" y="326"/>
                </a:cubicBezTo>
                <a:cubicBezTo>
                  <a:pt x="138" y="326"/>
                  <a:pt x="138" y="326"/>
                  <a:pt x="137" y="326"/>
                </a:cubicBezTo>
                <a:cubicBezTo>
                  <a:pt x="136" y="326"/>
                  <a:pt x="136" y="326"/>
                  <a:pt x="135" y="326"/>
                </a:cubicBezTo>
                <a:cubicBezTo>
                  <a:pt x="130" y="328"/>
                  <a:pt x="127" y="331"/>
                  <a:pt x="127" y="331"/>
                </a:cubicBezTo>
                <a:cubicBezTo>
                  <a:pt x="127" y="331"/>
                  <a:pt x="127" y="331"/>
                  <a:pt x="127" y="331"/>
                </a:cubicBezTo>
                <a:cubicBezTo>
                  <a:pt x="127" y="331"/>
                  <a:pt x="127" y="331"/>
                  <a:pt x="127" y="331"/>
                </a:cubicBezTo>
                <a:cubicBezTo>
                  <a:pt x="127" y="331"/>
                  <a:pt x="127" y="331"/>
                  <a:pt x="128" y="331"/>
                </a:cubicBezTo>
                <a:cubicBezTo>
                  <a:pt x="128" y="331"/>
                  <a:pt x="128" y="331"/>
                  <a:pt x="128" y="331"/>
                </a:cubicBezTo>
                <a:cubicBezTo>
                  <a:pt x="128" y="331"/>
                  <a:pt x="128" y="331"/>
                  <a:pt x="128" y="331"/>
                </a:cubicBezTo>
                <a:cubicBezTo>
                  <a:pt x="128" y="331"/>
                  <a:pt x="128" y="331"/>
                  <a:pt x="129" y="331"/>
                </a:cubicBezTo>
                <a:cubicBezTo>
                  <a:pt x="129" y="331"/>
                  <a:pt x="129" y="331"/>
                  <a:pt x="129" y="331"/>
                </a:cubicBezTo>
                <a:cubicBezTo>
                  <a:pt x="129" y="331"/>
                  <a:pt x="130" y="331"/>
                  <a:pt x="130" y="331"/>
                </a:cubicBezTo>
                <a:cubicBezTo>
                  <a:pt x="130" y="331"/>
                  <a:pt x="130" y="331"/>
                  <a:pt x="130" y="331"/>
                </a:cubicBezTo>
                <a:cubicBezTo>
                  <a:pt x="131" y="330"/>
                  <a:pt x="131" y="330"/>
                  <a:pt x="132" y="330"/>
                </a:cubicBezTo>
                <a:cubicBezTo>
                  <a:pt x="132" y="330"/>
                  <a:pt x="132" y="330"/>
                  <a:pt x="132" y="330"/>
                </a:cubicBezTo>
                <a:cubicBezTo>
                  <a:pt x="133" y="330"/>
                  <a:pt x="133" y="330"/>
                  <a:pt x="134" y="329"/>
                </a:cubicBezTo>
                <a:cubicBezTo>
                  <a:pt x="134" y="329"/>
                  <a:pt x="135" y="329"/>
                  <a:pt x="135" y="329"/>
                </a:cubicBezTo>
                <a:cubicBezTo>
                  <a:pt x="135" y="328"/>
                  <a:pt x="135" y="328"/>
                  <a:pt x="136" y="328"/>
                </a:cubicBezTo>
                <a:cubicBezTo>
                  <a:pt x="136" y="328"/>
                  <a:pt x="136" y="328"/>
                  <a:pt x="136" y="328"/>
                </a:cubicBezTo>
                <a:cubicBezTo>
                  <a:pt x="137" y="328"/>
                  <a:pt x="137" y="328"/>
                  <a:pt x="137" y="328"/>
                </a:cubicBezTo>
                <a:cubicBezTo>
                  <a:pt x="137" y="328"/>
                  <a:pt x="137" y="328"/>
                  <a:pt x="138" y="328"/>
                </a:cubicBezTo>
                <a:cubicBezTo>
                  <a:pt x="138" y="328"/>
                  <a:pt x="138" y="328"/>
                  <a:pt x="138" y="328"/>
                </a:cubicBezTo>
                <a:cubicBezTo>
                  <a:pt x="138" y="328"/>
                  <a:pt x="138" y="328"/>
                  <a:pt x="139" y="328"/>
                </a:cubicBezTo>
                <a:cubicBezTo>
                  <a:pt x="139" y="328"/>
                  <a:pt x="139" y="328"/>
                  <a:pt x="139" y="328"/>
                </a:cubicBezTo>
                <a:cubicBezTo>
                  <a:pt x="139" y="328"/>
                  <a:pt x="139" y="328"/>
                  <a:pt x="140" y="328"/>
                </a:cubicBezTo>
                <a:cubicBezTo>
                  <a:pt x="140" y="328"/>
                  <a:pt x="140" y="328"/>
                  <a:pt x="140" y="328"/>
                </a:cubicBezTo>
                <a:cubicBezTo>
                  <a:pt x="140" y="328"/>
                  <a:pt x="140" y="328"/>
                  <a:pt x="140" y="328"/>
                </a:cubicBezTo>
                <a:cubicBezTo>
                  <a:pt x="140" y="328"/>
                  <a:pt x="141" y="328"/>
                  <a:pt x="141" y="328"/>
                </a:cubicBezTo>
                <a:cubicBezTo>
                  <a:pt x="141" y="329"/>
                  <a:pt x="141" y="329"/>
                  <a:pt x="141" y="329"/>
                </a:cubicBezTo>
                <a:cubicBezTo>
                  <a:pt x="141" y="329"/>
                  <a:pt x="141" y="329"/>
                  <a:pt x="141" y="329"/>
                </a:cubicBezTo>
                <a:cubicBezTo>
                  <a:pt x="141" y="329"/>
                  <a:pt x="141" y="329"/>
                  <a:pt x="141" y="329"/>
                </a:cubicBezTo>
                <a:cubicBezTo>
                  <a:pt x="141" y="329"/>
                  <a:pt x="141" y="329"/>
                  <a:pt x="141" y="329"/>
                </a:cubicBezTo>
                <a:cubicBezTo>
                  <a:pt x="140" y="329"/>
                  <a:pt x="140" y="329"/>
                  <a:pt x="140" y="329"/>
                </a:cubicBezTo>
                <a:cubicBezTo>
                  <a:pt x="140" y="330"/>
                  <a:pt x="140" y="330"/>
                  <a:pt x="140" y="330"/>
                </a:cubicBezTo>
                <a:cubicBezTo>
                  <a:pt x="140" y="330"/>
                  <a:pt x="140" y="329"/>
                  <a:pt x="140" y="329"/>
                </a:cubicBezTo>
                <a:cubicBezTo>
                  <a:pt x="139" y="329"/>
                  <a:pt x="139" y="329"/>
                  <a:pt x="139" y="329"/>
                </a:cubicBezTo>
                <a:cubicBezTo>
                  <a:pt x="139" y="329"/>
                  <a:pt x="139" y="329"/>
                  <a:pt x="139" y="329"/>
                </a:cubicBezTo>
                <a:cubicBezTo>
                  <a:pt x="139" y="331"/>
                  <a:pt x="142" y="332"/>
                  <a:pt x="145" y="333"/>
                </a:cubicBezTo>
                <a:cubicBezTo>
                  <a:pt x="149" y="334"/>
                  <a:pt x="149" y="335"/>
                  <a:pt x="150" y="337"/>
                </a:cubicBezTo>
                <a:cubicBezTo>
                  <a:pt x="150" y="339"/>
                  <a:pt x="150" y="339"/>
                  <a:pt x="151" y="340"/>
                </a:cubicBezTo>
                <a:cubicBezTo>
                  <a:pt x="152" y="341"/>
                  <a:pt x="152" y="342"/>
                  <a:pt x="152" y="342"/>
                </a:cubicBezTo>
                <a:cubicBezTo>
                  <a:pt x="153" y="344"/>
                  <a:pt x="151" y="344"/>
                  <a:pt x="150" y="344"/>
                </a:cubicBezTo>
                <a:close/>
                <a:moveTo>
                  <a:pt x="168" y="358"/>
                </a:moveTo>
                <a:cubicBezTo>
                  <a:pt x="170" y="359"/>
                  <a:pt x="169" y="361"/>
                  <a:pt x="170" y="361"/>
                </a:cubicBezTo>
                <a:cubicBezTo>
                  <a:pt x="170" y="361"/>
                  <a:pt x="171" y="361"/>
                  <a:pt x="171" y="361"/>
                </a:cubicBezTo>
                <a:cubicBezTo>
                  <a:pt x="171" y="361"/>
                  <a:pt x="171" y="361"/>
                  <a:pt x="171" y="361"/>
                </a:cubicBezTo>
                <a:cubicBezTo>
                  <a:pt x="171" y="361"/>
                  <a:pt x="171" y="361"/>
                  <a:pt x="171" y="361"/>
                </a:cubicBezTo>
                <a:cubicBezTo>
                  <a:pt x="172" y="361"/>
                  <a:pt x="172" y="361"/>
                  <a:pt x="172" y="361"/>
                </a:cubicBezTo>
                <a:cubicBezTo>
                  <a:pt x="172" y="361"/>
                  <a:pt x="172" y="361"/>
                  <a:pt x="172" y="361"/>
                </a:cubicBezTo>
                <a:cubicBezTo>
                  <a:pt x="172" y="361"/>
                  <a:pt x="172" y="361"/>
                  <a:pt x="172" y="360"/>
                </a:cubicBezTo>
                <a:cubicBezTo>
                  <a:pt x="172" y="360"/>
                  <a:pt x="173" y="360"/>
                  <a:pt x="173" y="360"/>
                </a:cubicBezTo>
                <a:cubicBezTo>
                  <a:pt x="173" y="360"/>
                  <a:pt x="173" y="360"/>
                  <a:pt x="173" y="360"/>
                </a:cubicBezTo>
                <a:cubicBezTo>
                  <a:pt x="173" y="360"/>
                  <a:pt x="173" y="359"/>
                  <a:pt x="173" y="359"/>
                </a:cubicBezTo>
                <a:cubicBezTo>
                  <a:pt x="173" y="359"/>
                  <a:pt x="173" y="359"/>
                  <a:pt x="174" y="359"/>
                </a:cubicBezTo>
                <a:cubicBezTo>
                  <a:pt x="174" y="359"/>
                  <a:pt x="174" y="358"/>
                  <a:pt x="174" y="358"/>
                </a:cubicBezTo>
                <a:cubicBezTo>
                  <a:pt x="174" y="358"/>
                  <a:pt x="174" y="358"/>
                  <a:pt x="174" y="358"/>
                </a:cubicBezTo>
                <a:cubicBezTo>
                  <a:pt x="174" y="358"/>
                  <a:pt x="174" y="358"/>
                  <a:pt x="174" y="358"/>
                </a:cubicBezTo>
                <a:cubicBezTo>
                  <a:pt x="175" y="358"/>
                  <a:pt x="175" y="358"/>
                  <a:pt x="175" y="358"/>
                </a:cubicBezTo>
                <a:cubicBezTo>
                  <a:pt x="175" y="358"/>
                  <a:pt x="175" y="357"/>
                  <a:pt x="175" y="357"/>
                </a:cubicBezTo>
                <a:cubicBezTo>
                  <a:pt x="176" y="357"/>
                  <a:pt x="176" y="357"/>
                  <a:pt x="176" y="357"/>
                </a:cubicBezTo>
                <a:cubicBezTo>
                  <a:pt x="176" y="357"/>
                  <a:pt x="176" y="357"/>
                  <a:pt x="176" y="357"/>
                </a:cubicBezTo>
                <a:cubicBezTo>
                  <a:pt x="176" y="357"/>
                  <a:pt x="176" y="357"/>
                  <a:pt x="176" y="357"/>
                </a:cubicBezTo>
                <a:cubicBezTo>
                  <a:pt x="176" y="357"/>
                  <a:pt x="177" y="357"/>
                  <a:pt x="177" y="358"/>
                </a:cubicBezTo>
                <a:cubicBezTo>
                  <a:pt x="177" y="358"/>
                  <a:pt x="178" y="358"/>
                  <a:pt x="179" y="358"/>
                </a:cubicBezTo>
                <a:cubicBezTo>
                  <a:pt x="179" y="358"/>
                  <a:pt x="179" y="358"/>
                  <a:pt x="180" y="358"/>
                </a:cubicBezTo>
                <a:cubicBezTo>
                  <a:pt x="180" y="358"/>
                  <a:pt x="180" y="358"/>
                  <a:pt x="181" y="358"/>
                </a:cubicBezTo>
                <a:cubicBezTo>
                  <a:pt x="181" y="358"/>
                  <a:pt x="181" y="358"/>
                  <a:pt x="182" y="358"/>
                </a:cubicBezTo>
                <a:cubicBezTo>
                  <a:pt x="182" y="358"/>
                  <a:pt x="182" y="358"/>
                  <a:pt x="183" y="358"/>
                </a:cubicBezTo>
                <a:cubicBezTo>
                  <a:pt x="183" y="358"/>
                  <a:pt x="183" y="358"/>
                  <a:pt x="184" y="358"/>
                </a:cubicBezTo>
                <a:cubicBezTo>
                  <a:pt x="184" y="358"/>
                  <a:pt x="184" y="358"/>
                  <a:pt x="185" y="358"/>
                </a:cubicBezTo>
                <a:cubicBezTo>
                  <a:pt x="185" y="358"/>
                  <a:pt x="185" y="358"/>
                  <a:pt x="185" y="358"/>
                </a:cubicBezTo>
                <a:cubicBezTo>
                  <a:pt x="186" y="358"/>
                  <a:pt x="186" y="358"/>
                  <a:pt x="186" y="358"/>
                </a:cubicBezTo>
                <a:cubicBezTo>
                  <a:pt x="186" y="358"/>
                  <a:pt x="187" y="358"/>
                  <a:pt x="187" y="358"/>
                </a:cubicBezTo>
                <a:cubicBezTo>
                  <a:pt x="187" y="358"/>
                  <a:pt x="187" y="358"/>
                  <a:pt x="188" y="358"/>
                </a:cubicBezTo>
                <a:cubicBezTo>
                  <a:pt x="188" y="358"/>
                  <a:pt x="188" y="358"/>
                  <a:pt x="188" y="358"/>
                </a:cubicBezTo>
                <a:cubicBezTo>
                  <a:pt x="188" y="358"/>
                  <a:pt x="189" y="358"/>
                  <a:pt x="189" y="358"/>
                </a:cubicBezTo>
                <a:cubicBezTo>
                  <a:pt x="189" y="359"/>
                  <a:pt x="189" y="359"/>
                  <a:pt x="189" y="359"/>
                </a:cubicBezTo>
                <a:cubicBezTo>
                  <a:pt x="189" y="359"/>
                  <a:pt x="189" y="359"/>
                  <a:pt x="189" y="359"/>
                </a:cubicBezTo>
                <a:cubicBezTo>
                  <a:pt x="189" y="359"/>
                  <a:pt x="189" y="359"/>
                  <a:pt x="189" y="359"/>
                </a:cubicBezTo>
                <a:cubicBezTo>
                  <a:pt x="189" y="358"/>
                  <a:pt x="190" y="358"/>
                  <a:pt x="190" y="358"/>
                </a:cubicBezTo>
                <a:cubicBezTo>
                  <a:pt x="190" y="357"/>
                  <a:pt x="189" y="356"/>
                  <a:pt x="189" y="354"/>
                </a:cubicBezTo>
                <a:cubicBezTo>
                  <a:pt x="189" y="354"/>
                  <a:pt x="189" y="354"/>
                  <a:pt x="189" y="354"/>
                </a:cubicBezTo>
                <a:cubicBezTo>
                  <a:pt x="189" y="353"/>
                  <a:pt x="189" y="353"/>
                  <a:pt x="189" y="353"/>
                </a:cubicBezTo>
                <a:cubicBezTo>
                  <a:pt x="189" y="353"/>
                  <a:pt x="189" y="353"/>
                  <a:pt x="188" y="353"/>
                </a:cubicBezTo>
                <a:cubicBezTo>
                  <a:pt x="188" y="353"/>
                  <a:pt x="188" y="353"/>
                  <a:pt x="188" y="353"/>
                </a:cubicBezTo>
                <a:cubicBezTo>
                  <a:pt x="188" y="352"/>
                  <a:pt x="188" y="352"/>
                  <a:pt x="188" y="352"/>
                </a:cubicBezTo>
                <a:cubicBezTo>
                  <a:pt x="187" y="352"/>
                  <a:pt x="187" y="352"/>
                  <a:pt x="187" y="352"/>
                </a:cubicBezTo>
                <a:cubicBezTo>
                  <a:pt x="187" y="352"/>
                  <a:pt x="187" y="352"/>
                  <a:pt x="186" y="352"/>
                </a:cubicBezTo>
                <a:cubicBezTo>
                  <a:pt x="186" y="352"/>
                  <a:pt x="186" y="352"/>
                  <a:pt x="186" y="351"/>
                </a:cubicBezTo>
                <a:cubicBezTo>
                  <a:pt x="185" y="351"/>
                  <a:pt x="185" y="351"/>
                  <a:pt x="185" y="351"/>
                </a:cubicBezTo>
                <a:cubicBezTo>
                  <a:pt x="185" y="351"/>
                  <a:pt x="184" y="351"/>
                  <a:pt x="184" y="351"/>
                </a:cubicBezTo>
                <a:cubicBezTo>
                  <a:pt x="184" y="351"/>
                  <a:pt x="184" y="351"/>
                  <a:pt x="183" y="351"/>
                </a:cubicBezTo>
                <a:cubicBezTo>
                  <a:pt x="183" y="351"/>
                  <a:pt x="183" y="351"/>
                  <a:pt x="182" y="350"/>
                </a:cubicBezTo>
                <a:cubicBezTo>
                  <a:pt x="182" y="350"/>
                  <a:pt x="182" y="350"/>
                  <a:pt x="182" y="350"/>
                </a:cubicBezTo>
                <a:cubicBezTo>
                  <a:pt x="181" y="350"/>
                  <a:pt x="181" y="350"/>
                  <a:pt x="181" y="350"/>
                </a:cubicBezTo>
                <a:cubicBezTo>
                  <a:pt x="180" y="350"/>
                  <a:pt x="180" y="350"/>
                  <a:pt x="180" y="350"/>
                </a:cubicBezTo>
                <a:cubicBezTo>
                  <a:pt x="179" y="350"/>
                  <a:pt x="179" y="350"/>
                  <a:pt x="179" y="350"/>
                </a:cubicBezTo>
                <a:cubicBezTo>
                  <a:pt x="178" y="350"/>
                  <a:pt x="178" y="350"/>
                  <a:pt x="178" y="350"/>
                </a:cubicBezTo>
                <a:cubicBezTo>
                  <a:pt x="177" y="349"/>
                  <a:pt x="177" y="349"/>
                  <a:pt x="177" y="349"/>
                </a:cubicBezTo>
                <a:cubicBezTo>
                  <a:pt x="176" y="349"/>
                  <a:pt x="176" y="349"/>
                  <a:pt x="176" y="349"/>
                </a:cubicBezTo>
                <a:cubicBezTo>
                  <a:pt x="175" y="349"/>
                  <a:pt x="175" y="349"/>
                  <a:pt x="175" y="349"/>
                </a:cubicBezTo>
                <a:cubicBezTo>
                  <a:pt x="174" y="349"/>
                  <a:pt x="174" y="349"/>
                  <a:pt x="174" y="349"/>
                </a:cubicBezTo>
                <a:cubicBezTo>
                  <a:pt x="174" y="349"/>
                  <a:pt x="173" y="349"/>
                  <a:pt x="173" y="349"/>
                </a:cubicBezTo>
                <a:cubicBezTo>
                  <a:pt x="173" y="349"/>
                  <a:pt x="172" y="349"/>
                  <a:pt x="172" y="349"/>
                </a:cubicBezTo>
                <a:cubicBezTo>
                  <a:pt x="172" y="349"/>
                  <a:pt x="172" y="349"/>
                  <a:pt x="171" y="349"/>
                </a:cubicBezTo>
                <a:cubicBezTo>
                  <a:pt x="171" y="349"/>
                  <a:pt x="171" y="349"/>
                  <a:pt x="171" y="349"/>
                </a:cubicBezTo>
                <a:cubicBezTo>
                  <a:pt x="170" y="349"/>
                  <a:pt x="170" y="349"/>
                  <a:pt x="170" y="349"/>
                </a:cubicBezTo>
                <a:cubicBezTo>
                  <a:pt x="170" y="349"/>
                  <a:pt x="169" y="349"/>
                  <a:pt x="169" y="349"/>
                </a:cubicBezTo>
                <a:cubicBezTo>
                  <a:pt x="169" y="349"/>
                  <a:pt x="169" y="349"/>
                  <a:pt x="169" y="349"/>
                </a:cubicBezTo>
                <a:cubicBezTo>
                  <a:pt x="169" y="349"/>
                  <a:pt x="168" y="349"/>
                  <a:pt x="168" y="349"/>
                </a:cubicBezTo>
                <a:cubicBezTo>
                  <a:pt x="168" y="349"/>
                  <a:pt x="168" y="349"/>
                  <a:pt x="168" y="349"/>
                </a:cubicBezTo>
                <a:cubicBezTo>
                  <a:pt x="168" y="349"/>
                  <a:pt x="168" y="349"/>
                  <a:pt x="168" y="349"/>
                </a:cubicBezTo>
                <a:cubicBezTo>
                  <a:pt x="168" y="349"/>
                  <a:pt x="168" y="349"/>
                  <a:pt x="168" y="349"/>
                </a:cubicBezTo>
                <a:cubicBezTo>
                  <a:pt x="167" y="349"/>
                  <a:pt x="167" y="349"/>
                  <a:pt x="167" y="349"/>
                </a:cubicBezTo>
                <a:cubicBezTo>
                  <a:pt x="167" y="349"/>
                  <a:pt x="167" y="349"/>
                  <a:pt x="167" y="349"/>
                </a:cubicBezTo>
                <a:cubicBezTo>
                  <a:pt x="170" y="352"/>
                  <a:pt x="169" y="356"/>
                  <a:pt x="169" y="356"/>
                </a:cubicBezTo>
                <a:cubicBezTo>
                  <a:pt x="169" y="356"/>
                  <a:pt x="169" y="356"/>
                  <a:pt x="169" y="356"/>
                </a:cubicBezTo>
                <a:cubicBezTo>
                  <a:pt x="168" y="356"/>
                  <a:pt x="168" y="356"/>
                  <a:pt x="168" y="356"/>
                </a:cubicBezTo>
                <a:cubicBezTo>
                  <a:pt x="168" y="356"/>
                  <a:pt x="168" y="356"/>
                  <a:pt x="167" y="356"/>
                </a:cubicBezTo>
                <a:cubicBezTo>
                  <a:pt x="167" y="356"/>
                  <a:pt x="167" y="356"/>
                  <a:pt x="167" y="356"/>
                </a:cubicBezTo>
                <a:cubicBezTo>
                  <a:pt x="166" y="356"/>
                  <a:pt x="165" y="356"/>
                  <a:pt x="165" y="355"/>
                </a:cubicBezTo>
                <a:cubicBezTo>
                  <a:pt x="164" y="355"/>
                  <a:pt x="164" y="355"/>
                  <a:pt x="163" y="355"/>
                </a:cubicBezTo>
                <a:cubicBezTo>
                  <a:pt x="163" y="355"/>
                  <a:pt x="163" y="355"/>
                  <a:pt x="163" y="355"/>
                </a:cubicBezTo>
                <a:cubicBezTo>
                  <a:pt x="162" y="355"/>
                  <a:pt x="162" y="355"/>
                  <a:pt x="162" y="355"/>
                </a:cubicBezTo>
                <a:cubicBezTo>
                  <a:pt x="162" y="355"/>
                  <a:pt x="162" y="355"/>
                  <a:pt x="162" y="355"/>
                </a:cubicBezTo>
                <a:cubicBezTo>
                  <a:pt x="161" y="355"/>
                  <a:pt x="161" y="355"/>
                  <a:pt x="161" y="355"/>
                </a:cubicBezTo>
                <a:cubicBezTo>
                  <a:pt x="161" y="355"/>
                  <a:pt x="161" y="355"/>
                  <a:pt x="161" y="355"/>
                </a:cubicBezTo>
                <a:cubicBezTo>
                  <a:pt x="161" y="355"/>
                  <a:pt x="161" y="355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0" y="355"/>
                  <a:pt x="160" y="355"/>
                  <a:pt x="160" y="355"/>
                </a:cubicBezTo>
                <a:cubicBezTo>
                  <a:pt x="163" y="357"/>
                  <a:pt x="166" y="357"/>
                  <a:pt x="168" y="358"/>
                </a:cubicBezTo>
                <a:close/>
                <a:moveTo>
                  <a:pt x="221" y="163"/>
                </a:moveTo>
                <a:cubicBezTo>
                  <a:pt x="221" y="163"/>
                  <a:pt x="221" y="163"/>
                  <a:pt x="221" y="163"/>
                </a:cubicBezTo>
                <a:cubicBezTo>
                  <a:pt x="221" y="163"/>
                  <a:pt x="220" y="163"/>
                  <a:pt x="220" y="162"/>
                </a:cubicBezTo>
                <a:cubicBezTo>
                  <a:pt x="220" y="162"/>
                  <a:pt x="220" y="162"/>
                  <a:pt x="220" y="162"/>
                </a:cubicBezTo>
                <a:cubicBezTo>
                  <a:pt x="219" y="162"/>
                  <a:pt x="219" y="162"/>
                  <a:pt x="218" y="162"/>
                </a:cubicBezTo>
                <a:cubicBezTo>
                  <a:pt x="218" y="162"/>
                  <a:pt x="218" y="162"/>
                  <a:pt x="218" y="162"/>
                </a:cubicBezTo>
                <a:cubicBezTo>
                  <a:pt x="217" y="162"/>
                  <a:pt x="217" y="162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5" y="161"/>
                  <a:pt x="214" y="161"/>
                  <a:pt x="213" y="161"/>
                </a:cubicBezTo>
                <a:cubicBezTo>
                  <a:pt x="213" y="161"/>
                  <a:pt x="213" y="161"/>
                  <a:pt x="213" y="161"/>
                </a:cubicBezTo>
                <a:cubicBezTo>
                  <a:pt x="213" y="161"/>
                  <a:pt x="212" y="161"/>
                  <a:pt x="212" y="161"/>
                </a:cubicBezTo>
                <a:cubicBezTo>
                  <a:pt x="212" y="161"/>
                  <a:pt x="212" y="161"/>
                  <a:pt x="212" y="161"/>
                </a:cubicBezTo>
                <a:cubicBezTo>
                  <a:pt x="212" y="161"/>
                  <a:pt x="212" y="161"/>
                  <a:pt x="212" y="161"/>
                </a:cubicBezTo>
                <a:cubicBezTo>
                  <a:pt x="212" y="161"/>
                  <a:pt x="211" y="161"/>
                  <a:pt x="211" y="161"/>
                </a:cubicBezTo>
                <a:cubicBezTo>
                  <a:pt x="209" y="162"/>
                  <a:pt x="214" y="164"/>
                  <a:pt x="214" y="164"/>
                </a:cubicBezTo>
                <a:cubicBezTo>
                  <a:pt x="215" y="165"/>
                  <a:pt x="216" y="165"/>
                  <a:pt x="217" y="165"/>
                </a:cubicBezTo>
                <a:cubicBezTo>
                  <a:pt x="217" y="165"/>
                  <a:pt x="217" y="165"/>
                  <a:pt x="217" y="165"/>
                </a:cubicBezTo>
                <a:cubicBezTo>
                  <a:pt x="218" y="165"/>
                  <a:pt x="218" y="165"/>
                  <a:pt x="218" y="165"/>
                </a:cubicBezTo>
                <a:cubicBezTo>
                  <a:pt x="218" y="165"/>
                  <a:pt x="219" y="165"/>
                  <a:pt x="219" y="165"/>
                </a:cubicBezTo>
                <a:cubicBezTo>
                  <a:pt x="219" y="165"/>
                  <a:pt x="219" y="165"/>
                  <a:pt x="219" y="165"/>
                </a:cubicBezTo>
                <a:cubicBezTo>
                  <a:pt x="219" y="165"/>
                  <a:pt x="220" y="165"/>
                  <a:pt x="220" y="165"/>
                </a:cubicBezTo>
                <a:cubicBezTo>
                  <a:pt x="220" y="165"/>
                  <a:pt x="220" y="165"/>
                  <a:pt x="220" y="165"/>
                </a:cubicBezTo>
                <a:cubicBezTo>
                  <a:pt x="220" y="165"/>
                  <a:pt x="221" y="165"/>
                  <a:pt x="221" y="165"/>
                </a:cubicBezTo>
                <a:cubicBezTo>
                  <a:pt x="221" y="165"/>
                  <a:pt x="221" y="165"/>
                  <a:pt x="221" y="164"/>
                </a:cubicBezTo>
                <a:cubicBezTo>
                  <a:pt x="221" y="164"/>
                  <a:pt x="221" y="164"/>
                  <a:pt x="222" y="164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2" y="164"/>
                  <a:pt x="222" y="164"/>
                  <a:pt x="222" y="163"/>
                </a:cubicBezTo>
                <a:cubicBezTo>
                  <a:pt x="222" y="163"/>
                  <a:pt x="222" y="163"/>
                  <a:pt x="222" y="163"/>
                </a:cubicBezTo>
                <a:cubicBezTo>
                  <a:pt x="221" y="163"/>
                  <a:pt x="221" y="163"/>
                  <a:pt x="221" y="163"/>
                </a:cubicBezTo>
                <a:close/>
                <a:moveTo>
                  <a:pt x="554" y="502"/>
                </a:moveTo>
                <a:cubicBezTo>
                  <a:pt x="548" y="510"/>
                  <a:pt x="548" y="510"/>
                  <a:pt x="544" y="512"/>
                </a:cubicBezTo>
                <a:cubicBezTo>
                  <a:pt x="541" y="513"/>
                  <a:pt x="540" y="514"/>
                  <a:pt x="535" y="521"/>
                </a:cubicBezTo>
                <a:cubicBezTo>
                  <a:pt x="533" y="525"/>
                  <a:pt x="532" y="526"/>
                  <a:pt x="529" y="527"/>
                </a:cubicBezTo>
                <a:cubicBezTo>
                  <a:pt x="522" y="533"/>
                  <a:pt x="512" y="546"/>
                  <a:pt x="512" y="547"/>
                </a:cubicBezTo>
                <a:cubicBezTo>
                  <a:pt x="512" y="547"/>
                  <a:pt x="512" y="547"/>
                  <a:pt x="512" y="547"/>
                </a:cubicBezTo>
                <a:cubicBezTo>
                  <a:pt x="512" y="547"/>
                  <a:pt x="512" y="547"/>
                  <a:pt x="512" y="547"/>
                </a:cubicBezTo>
                <a:cubicBezTo>
                  <a:pt x="513" y="547"/>
                  <a:pt x="513" y="547"/>
                  <a:pt x="513" y="547"/>
                </a:cubicBezTo>
                <a:cubicBezTo>
                  <a:pt x="513" y="547"/>
                  <a:pt x="513" y="547"/>
                  <a:pt x="513" y="547"/>
                </a:cubicBezTo>
                <a:cubicBezTo>
                  <a:pt x="513" y="547"/>
                  <a:pt x="514" y="547"/>
                  <a:pt x="514" y="547"/>
                </a:cubicBezTo>
                <a:cubicBezTo>
                  <a:pt x="514" y="547"/>
                  <a:pt x="514" y="547"/>
                  <a:pt x="514" y="547"/>
                </a:cubicBezTo>
                <a:cubicBezTo>
                  <a:pt x="514" y="546"/>
                  <a:pt x="514" y="546"/>
                  <a:pt x="515" y="546"/>
                </a:cubicBezTo>
                <a:cubicBezTo>
                  <a:pt x="515" y="546"/>
                  <a:pt x="515" y="546"/>
                  <a:pt x="515" y="546"/>
                </a:cubicBezTo>
                <a:cubicBezTo>
                  <a:pt x="515" y="546"/>
                  <a:pt x="515" y="546"/>
                  <a:pt x="516" y="545"/>
                </a:cubicBezTo>
                <a:cubicBezTo>
                  <a:pt x="516" y="545"/>
                  <a:pt x="516" y="545"/>
                  <a:pt x="516" y="545"/>
                </a:cubicBezTo>
                <a:cubicBezTo>
                  <a:pt x="516" y="545"/>
                  <a:pt x="517" y="545"/>
                  <a:pt x="517" y="544"/>
                </a:cubicBezTo>
                <a:cubicBezTo>
                  <a:pt x="517" y="544"/>
                  <a:pt x="517" y="544"/>
                  <a:pt x="517" y="544"/>
                </a:cubicBezTo>
                <a:cubicBezTo>
                  <a:pt x="518" y="544"/>
                  <a:pt x="518" y="543"/>
                  <a:pt x="519" y="543"/>
                </a:cubicBezTo>
                <a:cubicBezTo>
                  <a:pt x="519" y="543"/>
                  <a:pt x="519" y="542"/>
                  <a:pt x="519" y="542"/>
                </a:cubicBezTo>
                <a:cubicBezTo>
                  <a:pt x="520" y="542"/>
                  <a:pt x="521" y="541"/>
                  <a:pt x="521" y="540"/>
                </a:cubicBezTo>
                <a:cubicBezTo>
                  <a:pt x="521" y="540"/>
                  <a:pt x="522" y="540"/>
                  <a:pt x="522" y="540"/>
                </a:cubicBezTo>
                <a:cubicBezTo>
                  <a:pt x="523" y="539"/>
                  <a:pt x="524" y="538"/>
                  <a:pt x="525" y="537"/>
                </a:cubicBezTo>
                <a:cubicBezTo>
                  <a:pt x="533" y="529"/>
                  <a:pt x="540" y="521"/>
                  <a:pt x="548" y="512"/>
                </a:cubicBezTo>
                <a:cubicBezTo>
                  <a:pt x="548" y="513"/>
                  <a:pt x="548" y="513"/>
                  <a:pt x="547" y="514"/>
                </a:cubicBezTo>
                <a:cubicBezTo>
                  <a:pt x="547" y="514"/>
                  <a:pt x="547" y="514"/>
                  <a:pt x="548" y="513"/>
                </a:cubicBezTo>
                <a:cubicBezTo>
                  <a:pt x="550" y="510"/>
                  <a:pt x="556" y="503"/>
                  <a:pt x="556" y="500"/>
                </a:cubicBezTo>
                <a:cubicBezTo>
                  <a:pt x="556" y="500"/>
                  <a:pt x="556" y="500"/>
                  <a:pt x="556" y="500"/>
                </a:cubicBezTo>
                <a:cubicBezTo>
                  <a:pt x="556" y="501"/>
                  <a:pt x="556" y="501"/>
                  <a:pt x="554" y="502"/>
                </a:cubicBezTo>
                <a:close/>
                <a:moveTo>
                  <a:pt x="351" y="446"/>
                </a:moveTo>
                <a:cubicBezTo>
                  <a:pt x="351" y="443"/>
                  <a:pt x="353" y="440"/>
                  <a:pt x="351" y="439"/>
                </a:cubicBezTo>
                <a:cubicBezTo>
                  <a:pt x="350" y="439"/>
                  <a:pt x="350" y="439"/>
                  <a:pt x="350" y="439"/>
                </a:cubicBezTo>
                <a:cubicBezTo>
                  <a:pt x="350" y="439"/>
                  <a:pt x="350" y="439"/>
                  <a:pt x="350" y="439"/>
                </a:cubicBezTo>
                <a:cubicBezTo>
                  <a:pt x="349" y="439"/>
                  <a:pt x="349" y="439"/>
                  <a:pt x="349" y="439"/>
                </a:cubicBezTo>
                <a:cubicBezTo>
                  <a:pt x="349" y="439"/>
                  <a:pt x="349" y="439"/>
                  <a:pt x="349" y="439"/>
                </a:cubicBezTo>
                <a:cubicBezTo>
                  <a:pt x="349" y="439"/>
                  <a:pt x="349" y="439"/>
                  <a:pt x="349" y="439"/>
                </a:cubicBezTo>
                <a:cubicBezTo>
                  <a:pt x="348" y="439"/>
                  <a:pt x="348" y="439"/>
                  <a:pt x="347" y="439"/>
                </a:cubicBezTo>
                <a:cubicBezTo>
                  <a:pt x="347" y="439"/>
                  <a:pt x="346" y="439"/>
                  <a:pt x="346" y="439"/>
                </a:cubicBezTo>
                <a:cubicBezTo>
                  <a:pt x="345" y="439"/>
                  <a:pt x="345" y="439"/>
                  <a:pt x="345" y="439"/>
                </a:cubicBezTo>
                <a:cubicBezTo>
                  <a:pt x="345" y="439"/>
                  <a:pt x="345" y="439"/>
                  <a:pt x="345" y="439"/>
                </a:cubicBezTo>
                <a:cubicBezTo>
                  <a:pt x="338" y="438"/>
                  <a:pt x="334" y="432"/>
                  <a:pt x="328" y="430"/>
                </a:cubicBezTo>
                <a:cubicBezTo>
                  <a:pt x="319" y="427"/>
                  <a:pt x="309" y="425"/>
                  <a:pt x="300" y="423"/>
                </a:cubicBezTo>
                <a:cubicBezTo>
                  <a:pt x="294" y="421"/>
                  <a:pt x="294" y="415"/>
                  <a:pt x="290" y="411"/>
                </a:cubicBezTo>
                <a:cubicBezTo>
                  <a:pt x="285" y="408"/>
                  <a:pt x="280" y="401"/>
                  <a:pt x="274" y="398"/>
                </a:cubicBezTo>
                <a:cubicBezTo>
                  <a:pt x="267" y="394"/>
                  <a:pt x="257" y="395"/>
                  <a:pt x="249" y="390"/>
                </a:cubicBezTo>
                <a:cubicBezTo>
                  <a:pt x="243" y="387"/>
                  <a:pt x="239" y="380"/>
                  <a:pt x="232" y="377"/>
                </a:cubicBezTo>
                <a:cubicBezTo>
                  <a:pt x="231" y="377"/>
                  <a:pt x="230" y="376"/>
                  <a:pt x="229" y="376"/>
                </a:cubicBezTo>
                <a:cubicBezTo>
                  <a:pt x="226" y="376"/>
                  <a:pt x="224" y="375"/>
                  <a:pt x="221" y="375"/>
                </a:cubicBezTo>
                <a:cubicBezTo>
                  <a:pt x="221" y="375"/>
                  <a:pt x="220" y="375"/>
                  <a:pt x="219" y="375"/>
                </a:cubicBezTo>
                <a:cubicBezTo>
                  <a:pt x="217" y="374"/>
                  <a:pt x="214" y="374"/>
                  <a:pt x="212" y="374"/>
                </a:cubicBezTo>
                <a:cubicBezTo>
                  <a:pt x="212" y="374"/>
                  <a:pt x="212" y="374"/>
                  <a:pt x="211" y="374"/>
                </a:cubicBezTo>
                <a:cubicBezTo>
                  <a:pt x="209" y="373"/>
                  <a:pt x="207" y="373"/>
                  <a:pt x="205" y="373"/>
                </a:cubicBezTo>
                <a:cubicBezTo>
                  <a:pt x="204" y="373"/>
                  <a:pt x="204" y="373"/>
                  <a:pt x="203" y="373"/>
                </a:cubicBezTo>
                <a:cubicBezTo>
                  <a:pt x="201" y="373"/>
                  <a:pt x="199" y="373"/>
                  <a:pt x="197" y="373"/>
                </a:cubicBezTo>
                <a:cubicBezTo>
                  <a:pt x="197" y="373"/>
                  <a:pt x="197" y="373"/>
                  <a:pt x="197" y="373"/>
                </a:cubicBezTo>
                <a:cubicBezTo>
                  <a:pt x="195" y="373"/>
                  <a:pt x="194" y="373"/>
                  <a:pt x="193" y="373"/>
                </a:cubicBezTo>
                <a:cubicBezTo>
                  <a:pt x="193" y="373"/>
                  <a:pt x="192" y="373"/>
                  <a:pt x="192" y="373"/>
                </a:cubicBezTo>
                <a:cubicBezTo>
                  <a:pt x="191" y="373"/>
                  <a:pt x="190" y="373"/>
                  <a:pt x="188" y="373"/>
                </a:cubicBezTo>
                <a:cubicBezTo>
                  <a:pt x="188" y="373"/>
                  <a:pt x="188" y="373"/>
                  <a:pt x="188" y="373"/>
                </a:cubicBezTo>
                <a:cubicBezTo>
                  <a:pt x="187" y="373"/>
                  <a:pt x="186" y="374"/>
                  <a:pt x="185" y="374"/>
                </a:cubicBezTo>
                <a:cubicBezTo>
                  <a:pt x="185" y="374"/>
                  <a:pt x="184" y="374"/>
                  <a:pt x="184" y="374"/>
                </a:cubicBezTo>
                <a:cubicBezTo>
                  <a:pt x="183" y="374"/>
                  <a:pt x="182" y="375"/>
                  <a:pt x="181" y="375"/>
                </a:cubicBezTo>
                <a:cubicBezTo>
                  <a:pt x="181" y="375"/>
                  <a:pt x="181" y="375"/>
                  <a:pt x="181" y="375"/>
                </a:cubicBezTo>
                <a:cubicBezTo>
                  <a:pt x="180" y="376"/>
                  <a:pt x="179" y="376"/>
                  <a:pt x="178" y="377"/>
                </a:cubicBezTo>
                <a:cubicBezTo>
                  <a:pt x="178" y="377"/>
                  <a:pt x="178" y="377"/>
                  <a:pt x="178" y="377"/>
                </a:cubicBezTo>
                <a:cubicBezTo>
                  <a:pt x="177" y="377"/>
                  <a:pt x="176" y="378"/>
                  <a:pt x="176" y="379"/>
                </a:cubicBezTo>
                <a:cubicBezTo>
                  <a:pt x="175" y="379"/>
                  <a:pt x="175" y="379"/>
                  <a:pt x="175" y="379"/>
                </a:cubicBezTo>
                <a:cubicBezTo>
                  <a:pt x="174" y="380"/>
                  <a:pt x="174" y="381"/>
                  <a:pt x="173" y="381"/>
                </a:cubicBezTo>
                <a:cubicBezTo>
                  <a:pt x="173" y="382"/>
                  <a:pt x="173" y="382"/>
                  <a:pt x="173" y="382"/>
                </a:cubicBezTo>
                <a:cubicBezTo>
                  <a:pt x="172" y="383"/>
                  <a:pt x="172" y="383"/>
                  <a:pt x="171" y="384"/>
                </a:cubicBezTo>
                <a:cubicBezTo>
                  <a:pt x="171" y="385"/>
                  <a:pt x="171" y="385"/>
                  <a:pt x="171" y="385"/>
                </a:cubicBezTo>
                <a:cubicBezTo>
                  <a:pt x="171" y="386"/>
                  <a:pt x="170" y="387"/>
                  <a:pt x="170" y="388"/>
                </a:cubicBezTo>
                <a:cubicBezTo>
                  <a:pt x="170" y="388"/>
                  <a:pt x="170" y="389"/>
                  <a:pt x="170" y="389"/>
                </a:cubicBezTo>
                <a:cubicBezTo>
                  <a:pt x="170" y="390"/>
                  <a:pt x="169" y="391"/>
                  <a:pt x="169" y="393"/>
                </a:cubicBezTo>
                <a:cubicBezTo>
                  <a:pt x="169" y="392"/>
                  <a:pt x="168" y="392"/>
                  <a:pt x="167" y="392"/>
                </a:cubicBezTo>
                <a:cubicBezTo>
                  <a:pt x="167" y="392"/>
                  <a:pt x="166" y="391"/>
                  <a:pt x="166" y="391"/>
                </a:cubicBezTo>
                <a:cubicBezTo>
                  <a:pt x="165" y="391"/>
                  <a:pt x="165" y="391"/>
                  <a:pt x="164" y="391"/>
                </a:cubicBezTo>
                <a:cubicBezTo>
                  <a:pt x="164" y="391"/>
                  <a:pt x="163" y="391"/>
                  <a:pt x="163" y="391"/>
                </a:cubicBezTo>
                <a:cubicBezTo>
                  <a:pt x="162" y="391"/>
                  <a:pt x="161" y="390"/>
                  <a:pt x="160" y="390"/>
                </a:cubicBezTo>
                <a:cubicBezTo>
                  <a:pt x="160" y="390"/>
                  <a:pt x="160" y="390"/>
                  <a:pt x="160" y="390"/>
                </a:cubicBezTo>
                <a:cubicBezTo>
                  <a:pt x="159" y="390"/>
                  <a:pt x="158" y="390"/>
                  <a:pt x="157" y="390"/>
                </a:cubicBezTo>
                <a:cubicBezTo>
                  <a:pt x="157" y="390"/>
                  <a:pt x="156" y="390"/>
                  <a:pt x="156" y="390"/>
                </a:cubicBezTo>
                <a:cubicBezTo>
                  <a:pt x="156" y="390"/>
                  <a:pt x="155" y="390"/>
                  <a:pt x="155" y="390"/>
                </a:cubicBezTo>
                <a:cubicBezTo>
                  <a:pt x="154" y="390"/>
                  <a:pt x="154" y="390"/>
                  <a:pt x="153" y="390"/>
                </a:cubicBezTo>
                <a:cubicBezTo>
                  <a:pt x="153" y="390"/>
                  <a:pt x="152" y="390"/>
                  <a:pt x="152" y="390"/>
                </a:cubicBezTo>
                <a:cubicBezTo>
                  <a:pt x="151" y="390"/>
                  <a:pt x="151" y="390"/>
                  <a:pt x="150" y="390"/>
                </a:cubicBezTo>
                <a:cubicBezTo>
                  <a:pt x="150" y="390"/>
                  <a:pt x="149" y="390"/>
                  <a:pt x="149" y="390"/>
                </a:cubicBezTo>
                <a:cubicBezTo>
                  <a:pt x="148" y="390"/>
                  <a:pt x="148" y="390"/>
                  <a:pt x="147" y="390"/>
                </a:cubicBezTo>
                <a:cubicBezTo>
                  <a:pt x="147" y="390"/>
                  <a:pt x="146" y="390"/>
                  <a:pt x="146" y="390"/>
                </a:cubicBezTo>
                <a:cubicBezTo>
                  <a:pt x="146" y="390"/>
                  <a:pt x="145" y="390"/>
                  <a:pt x="145" y="390"/>
                </a:cubicBezTo>
                <a:cubicBezTo>
                  <a:pt x="144" y="390"/>
                  <a:pt x="144" y="390"/>
                  <a:pt x="144" y="390"/>
                </a:cubicBezTo>
                <a:cubicBezTo>
                  <a:pt x="143" y="390"/>
                  <a:pt x="143" y="390"/>
                  <a:pt x="143" y="390"/>
                </a:cubicBezTo>
                <a:cubicBezTo>
                  <a:pt x="142" y="389"/>
                  <a:pt x="142" y="389"/>
                  <a:pt x="142" y="389"/>
                </a:cubicBezTo>
                <a:cubicBezTo>
                  <a:pt x="141" y="389"/>
                  <a:pt x="141" y="389"/>
                  <a:pt x="141" y="389"/>
                </a:cubicBezTo>
                <a:cubicBezTo>
                  <a:pt x="140" y="389"/>
                  <a:pt x="140" y="388"/>
                  <a:pt x="140" y="388"/>
                </a:cubicBezTo>
                <a:cubicBezTo>
                  <a:pt x="140" y="388"/>
                  <a:pt x="139" y="388"/>
                  <a:pt x="139" y="388"/>
                </a:cubicBezTo>
                <a:cubicBezTo>
                  <a:pt x="139" y="387"/>
                  <a:pt x="139" y="387"/>
                  <a:pt x="139" y="387"/>
                </a:cubicBezTo>
                <a:cubicBezTo>
                  <a:pt x="138" y="386"/>
                  <a:pt x="138" y="386"/>
                  <a:pt x="138" y="386"/>
                </a:cubicBezTo>
                <a:cubicBezTo>
                  <a:pt x="138" y="386"/>
                  <a:pt x="138" y="385"/>
                  <a:pt x="138" y="385"/>
                </a:cubicBezTo>
                <a:cubicBezTo>
                  <a:pt x="138" y="384"/>
                  <a:pt x="138" y="384"/>
                  <a:pt x="138" y="384"/>
                </a:cubicBezTo>
                <a:cubicBezTo>
                  <a:pt x="138" y="383"/>
                  <a:pt x="138" y="382"/>
                  <a:pt x="138" y="381"/>
                </a:cubicBezTo>
                <a:cubicBezTo>
                  <a:pt x="139" y="372"/>
                  <a:pt x="135" y="365"/>
                  <a:pt x="135" y="365"/>
                </a:cubicBezTo>
                <a:cubicBezTo>
                  <a:pt x="134" y="364"/>
                  <a:pt x="133" y="364"/>
                  <a:pt x="133" y="364"/>
                </a:cubicBezTo>
                <a:cubicBezTo>
                  <a:pt x="132" y="364"/>
                  <a:pt x="132" y="364"/>
                  <a:pt x="132" y="363"/>
                </a:cubicBezTo>
                <a:cubicBezTo>
                  <a:pt x="131" y="363"/>
                  <a:pt x="130" y="363"/>
                  <a:pt x="130" y="36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9" y="363"/>
                  <a:pt x="128" y="363"/>
                  <a:pt x="128" y="363"/>
                </a:cubicBezTo>
                <a:cubicBezTo>
                  <a:pt x="128" y="363"/>
                  <a:pt x="127" y="363"/>
                  <a:pt x="127" y="363"/>
                </a:cubicBezTo>
                <a:cubicBezTo>
                  <a:pt x="126" y="363"/>
                  <a:pt x="126" y="363"/>
                  <a:pt x="125" y="363"/>
                </a:cubicBezTo>
                <a:cubicBezTo>
                  <a:pt x="125" y="363"/>
                  <a:pt x="124" y="363"/>
                  <a:pt x="124" y="363"/>
                </a:cubicBezTo>
                <a:cubicBezTo>
                  <a:pt x="123" y="363"/>
                  <a:pt x="122" y="363"/>
                  <a:pt x="121" y="364"/>
                </a:cubicBezTo>
                <a:cubicBezTo>
                  <a:pt x="120" y="364"/>
                  <a:pt x="119" y="364"/>
                  <a:pt x="118" y="364"/>
                </a:cubicBezTo>
                <a:cubicBezTo>
                  <a:pt x="118" y="364"/>
                  <a:pt x="117" y="364"/>
                  <a:pt x="117" y="364"/>
                </a:cubicBezTo>
                <a:cubicBezTo>
                  <a:pt x="116" y="364"/>
                  <a:pt x="116" y="364"/>
                  <a:pt x="115" y="364"/>
                </a:cubicBezTo>
                <a:cubicBezTo>
                  <a:pt x="114" y="364"/>
                  <a:pt x="113" y="364"/>
                  <a:pt x="113" y="364"/>
                </a:cubicBezTo>
                <a:cubicBezTo>
                  <a:pt x="115" y="356"/>
                  <a:pt x="115" y="356"/>
                  <a:pt x="113" y="352"/>
                </a:cubicBezTo>
                <a:cubicBezTo>
                  <a:pt x="117" y="345"/>
                  <a:pt x="117" y="345"/>
                  <a:pt x="118" y="338"/>
                </a:cubicBezTo>
                <a:cubicBezTo>
                  <a:pt x="118" y="338"/>
                  <a:pt x="117" y="338"/>
                  <a:pt x="117" y="337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17" y="337"/>
                  <a:pt x="116" y="337"/>
                  <a:pt x="116" y="337"/>
                </a:cubicBezTo>
                <a:cubicBezTo>
                  <a:pt x="116" y="336"/>
                  <a:pt x="116" y="336"/>
                  <a:pt x="115" y="336"/>
                </a:cubicBezTo>
                <a:cubicBezTo>
                  <a:pt x="115" y="336"/>
                  <a:pt x="114" y="336"/>
                  <a:pt x="114" y="336"/>
                </a:cubicBezTo>
                <a:cubicBezTo>
                  <a:pt x="114" y="336"/>
                  <a:pt x="114" y="336"/>
                  <a:pt x="113" y="336"/>
                </a:cubicBezTo>
                <a:cubicBezTo>
                  <a:pt x="113" y="335"/>
                  <a:pt x="112" y="335"/>
                  <a:pt x="112" y="335"/>
                </a:cubicBezTo>
                <a:cubicBezTo>
                  <a:pt x="112" y="335"/>
                  <a:pt x="111" y="335"/>
                  <a:pt x="111" y="335"/>
                </a:cubicBezTo>
                <a:cubicBezTo>
                  <a:pt x="111" y="335"/>
                  <a:pt x="111" y="335"/>
                  <a:pt x="111" y="335"/>
                </a:cubicBezTo>
                <a:cubicBezTo>
                  <a:pt x="111" y="335"/>
                  <a:pt x="111" y="335"/>
                  <a:pt x="111" y="335"/>
                </a:cubicBezTo>
                <a:cubicBezTo>
                  <a:pt x="111" y="335"/>
                  <a:pt x="111" y="335"/>
                  <a:pt x="110" y="335"/>
                </a:cubicBezTo>
                <a:cubicBezTo>
                  <a:pt x="110" y="335"/>
                  <a:pt x="110" y="335"/>
                  <a:pt x="110" y="335"/>
                </a:cubicBezTo>
                <a:cubicBezTo>
                  <a:pt x="110" y="336"/>
                  <a:pt x="109" y="336"/>
                  <a:pt x="109" y="336"/>
                </a:cubicBezTo>
                <a:cubicBezTo>
                  <a:pt x="109" y="336"/>
                  <a:pt x="109" y="336"/>
                  <a:pt x="109" y="336"/>
                </a:cubicBezTo>
                <a:cubicBezTo>
                  <a:pt x="108" y="336"/>
                  <a:pt x="108" y="336"/>
                  <a:pt x="107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337"/>
                  <a:pt x="106" y="338"/>
                  <a:pt x="106" y="338"/>
                </a:cubicBezTo>
                <a:cubicBezTo>
                  <a:pt x="106" y="338"/>
                  <a:pt x="106" y="338"/>
                  <a:pt x="106" y="338"/>
                </a:cubicBezTo>
                <a:cubicBezTo>
                  <a:pt x="106" y="339"/>
                  <a:pt x="105" y="339"/>
                  <a:pt x="105" y="340"/>
                </a:cubicBezTo>
                <a:cubicBezTo>
                  <a:pt x="105" y="340"/>
                  <a:pt x="105" y="340"/>
                  <a:pt x="105" y="340"/>
                </a:cubicBezTo>
                <a:cubicBezTo>
                  <a:pt x="105" y="341"/>
                  <a:pt x="104" y="342"/>
                  <a:pt x="104" y="342"/>
                </a:cubicBezTo>
                <a:cubicBezTo>
                  <a:pt x="104" y="343"/>
                  <a:pt x="104" y="343"/>
                  <a:pt x="104" y="343"/>
                </a:cubicBezTo>
                <a:cubicBezTo>
                  <a:pt x="103" y="344"/>
                  <a:pt x="103" y="345"/>
                  <a:pt x="103" y="346"/>
                </a:cubicBezTo>
                <a:cubicBezTo>
                  <a:pt x="103" y="346"/>
                  <a:pt x="103" y="346"/>
                  <a:pt x="103" y="346"/>
                </a:cubicBezTo>
                <a:cubicBezTo>
                  <a:pt x="102" y="347"/>
                  <a:pt x="102" y="348"/>
                  <a:pt x="102" y="350"/>
                </a:cubicBezTo>
                <a:cubicBezTo>
                  <a:pt x="102" y="350"/>
                  <a:pt x="102" y="350"/>
                  <a:pt x="102" y="350"/>
                </a:cubicBezTo>
                <a:cubicBezTo>
                  <a:pt x="102" y="352"/>
                  <a:pt x="102" y="353"/>
                  <a:pt x="101" y="355"/>
                </a:cubicBezTo>
                <a:cubicBezTo>
                  <a:pt x="101" y="355"/>
                  <a:pt x="101" y="355"/>
                  <a:pt x="101" y="355"/>
                </a:cubicBezTo>
                <a:cubicBezTo>
                  <a:pt x="101" y="355"/>
                  <a:pt x="100" y="355"/>
                  <a:pt x="100" y="355"/>
                </a:cubicBezTo>
                <a:cubicBezTo>
                  <a:pt x="100" y="355"/>
                  <a:pt x="100" y="355"/>
                  <a:pt x="100" y="355"/>
                </a:cubicBezTo>
                <a:cubicBezTo>
                  <a:pt x="99" y="355"/>
                  <a:pt x="99" y="355"/>
                  <a:pt x="99" y="355"/>
                </a:cubicBezTo>
                <a:cubicBezTo>
                  <a:pt x="98" y="355"/>
                  <a:pt x="98" y="356"/>
                  <a:pt x="98" y="356"/>
                </a:cubicBezTo>
                <a:cubicBezTo>
                  <a:pt x="98" y="356"/>
                  <a:pt x="97" y="356"/>
                  <a:pt x="97" y="356"/>
                </a:cubicBezTo>
                <a:cubicBezTo>
                  <a:pt x="97" y="356"/>
                  <a:pt x="96" y="357"/>
                  <a:pt x="96" y="357"/>
                </a:cubicBezTo>
                <a:cubicBezTo>
                  <a:pt x="96" y="357"/>
                  <a:pt x="96" y="357"/>
                  <a:pt x="96" y="357"/>
                </a:cubicBezTo>
                <a:cubicBezTo>
                  <a:pt x="95" y="357"/>
                  <a:pt x="95" y="358"/>
                  <a:pt x="94" y="358"/>
                </a:cubicBezTo>
                <a:cubicBezTo>
                  <a:pt x="94" y="358"/>
                  <a:pt x="94" y="358"/>
                  <a:pt x="94" y="358"/>
                </a:cubicBezTo>
                <a:cubicBezTo>
                  <a:pt x="94" y="358"/>
                  <a:pt x="93" y="358"/>
                  <a:pt x="93" y="358"/>
                </a:cubicBezTo>
                <a:cubicBezTo>
                  <a:pt x="93" y="358"/>
                  <a:pt x="93" y="358"/>
                  <a:pt x="93" y="358"/>
                </a:cubicBezTo>
                <a:cubicBezTo>
                  <a:pt x="92" y="358"/>
                  <a:pt x="92" y="358"/>
                  <a:pt x="92" y="358"/>
                </a:cubicBezTo>
                <a:cubicBezTo>
                  <a:pt x="91" y="358"/>
                  <a:pt x="91" y="358"/>
                  <a:pt x="91" y="358"/>
                </a:cubicBezTo>
                <a:cubicBezTo>
                  <a:pt x="91" y="358"/>
                  <a:pt x="90" y="358"/>
                  <a:pt x="89" y="358"/>
                </a:cubicBezTo>
                <a:cubicBezTo>
                  <a:pt x="78" y="351"/>
                  <a:pt x="74" y="343"/>
                  <a:pt x="73" y="338"/>
                </a:cubicBezTo>
                <a:cubicBezTo>
                  <a:pt x="71" y="333"/>
                  <a:pt x="76" y="329"/>
                  <a:pt x="76" y="324"/>
                </a:cubicBezTo>
                <a:cubicBezTo>
                  <a:pt x="76" y="320"/>
                  <a:pt x="71" y="319"/>
                  <a:pt x="72" y="315"/>
                </a:cubicBezTo>
                <a:cubicBezTo>
                  <a:pt x="74" y="310"/>
                  <a:pt x="83" y="301"/>
                  <a:pt x="85" y="299"/>
                </a:cubicBezTo>
                <a:cubicBezTo>
                  <a:pt x="85" y="299"/>
                  <a:pt x="85" y="299"/>
                  <a:pt x="86" y="299"/>
                </a:cubicBezTo>
                <a:cubicBezTo>
                  <a:pt x="86" y="299"/>
                  <a:pt x="86" y="299"/>
                  <a:pt x="86" y="299"/>
                </a:cubicBezTo>
                <a:cubicBezTo>
                  <a:pt x="86" y="299"/>
                  <a:pt x="87" y="299"/>
                  <a:pt x="87" y="298"/>
                </a:cubicBezTo>
                <a:cubicBezTo>
                  <a:pt x="87" y="298"/>
                  <a:pt x="87" y="298"/>
                  <a:pt x="88" y="298"/>
                </a:cubicBezTo>
                <a:cubicBezTo>
                  <a:pt x="88" y="298"/>
                  <a:pt x="88" y="298"/>
                  <a:pt x="89" y="298"/>
                </a:cubicBezTo>
                <a:cubicBezTo>
                  <a:pt x="89" y="298"/>
                  <a:pt x="89" y="298"/>
                  <a:pt x="89" y="298"/>
                </a:cubicBezTo>
                <a:cubicBezTo>
                  <a:pt x="89" y="298"/>
                  <a:pt x="90" y="298"/>
                  <a:pt x="90" y="298"/>
                </a:cubicBezTo>
                <a:cubicBezTo>
                  <a:pt x="90" y="298"/>
                  <a:pt x="91" y="298"/>
                  <a:pt x="91" y="298"/>
                </a:cubicBezTo>
                <a:cubicBezTo>
                  <a:pt x="91" y="298"/>
                  <a:pt x="92" y="298"/>
                  <a:pt x="93" y="298"/>
                </a:cubicBezTo>
                <a:cubicBezTo>
                  <a:pt x="93" y="298"/>
                  <a:pt x="93" y="298"/>
                  <a:pt x="93" y="298"/>
                </a:cubicBezTo>
                <a:cubicBezTo>
                  <a:pt x="94" y="298"/>
                  <a:pt x="94" y="298"/>
                  <a:pt x="95" y="298"/>
                </a:cubicBezTo>
                <a:cubicBezTo>
                  <a:pt x="95" y="298"/>
                  <a:pt x="95" y="298"/>
                  <a:pt x="95" y="298"/>
                </a:cubicBezTo>
                <a:cubicBezTo>
                  <a:pt x="96" y="299"/>
                  <a:pt x="98" y="299"/>
                  <a:pt x="99" y="299"/>
                </a:cubicBezTo>
                <a:cubicBezTo>
                  <a:pt x="99" y="299"/>
                  <a:pt x="99" y="299"/>
                  <a:pt x="99" y="299"/>
                </a:cubicBezTo>
                <a:cubicBezTo>
                  <a:pt x="100" y="299"/>
                  <a:pt x="100" y="299"/>
                  <a:pt x="100" y="299"/>
                </a:cubicBezTo>
                <a:cubicBezTo>
                  <a:pt x="101" y="299"/>
                  <a:pt x="101" y="299"/>
                  <a:pt x="101" y="299"/>
                </a:cubicBezTo>
                <a:cubicBezTo>
                  <a:pt x="101" y="299"/>
                  <a:pt x="102" y="299"/>
                  <a:pt x="102" y="300"/>
                </a:cubicBezTo>
                <a:cubicBezTo>
                  <a:pt x="102" y="300"/>
                  <a:pt x="102" y="300"/>
                  <a:pt x="102" y="300"/>
                </a:cubicBezTo>
                <a:cubicBezTo>
                  <a:pt x="102" y="300"/>
                  <a:pt x="103" y="300"/>
                  <a:pt x="103" y="300"/>
                </a:cubicBezTo>
                <a:cubicBezTo>
                  <a:pt x="103" y="300"/>
                  <a:pt x="103" y="300"/>
                  <a:pt x="103" y="300"/>
                </a:cubicBezTo>
                <a:cubicBezTo>
                  <a:pt x="103" y="300"/>
                  <a:pt x="103" y="300"/>
                  <a:pt x="103" y="300"/>
                </a:cubicBezTo>
                <a:cubicBezTo>
                  <a:pt x="104" y="299"/>
                  <a:pt x="104" y="299"/>
                  <a:pt x="105" y="299"/>
                </a:cubicBezTo>
                <a:cubicBezTo>
                  <a:pt x="103" y="298"/>
                  <a:pt x="102" y="297"/>
                  <a:pt x="101" y="296"/>
                </a:cubicBezTo>
                <a:cubicBezTo>
                  <a:pt x="101" y="296"/>
                  <a:pt x="101" y="295"/>
                  <a:pt x="101" y="295"/>
                </a:cubicBezTo>
                <a:cubicBezTo>
                  <a:pt x="101" y="294"/>
                  <a:pt x="101" y="294"/>
                  <a:pt x="102" y="294"/>
                </a:cubicBezTo>
                <a:cubicBezTo>
                  <a:pt x="102" y="294"/>
                  <a:pt x="102" y="294"/>
                  <a:pt x="102" y="294"/>
                </a:cubicBezTo>
                <a:cubicBezTo>
                  <a:pt x="102" y="294"/>
                  <a:pt x="103" y="294"/>
                  <a:pt x="103" y="294"/>
                </a:cubicBezTo>
                <a:cubicBezTo>
                  <a:pt x="103" y="294"/>
                  <a:pt x="103" y="294"/>
                  <a:pt x="103" y="294"/>
                </a:cubicBezTo>
                <a:cubicBezTo>
                  <a:pt x="104" y="294"/>
                  <a:pt x="104" y="294"/>
                  <a:pt x="104" y="294"/>
                </a:cubicBezTo>
                <a:cubicBezTo>
                  <a:pt x="105" y="293"/>
                  <a:pt x="105" y="293"/>
                  <a:pt x="105" y="293"/>
                </a:cubicBezTo>
                <a:cubicBezTo>
                  <a:pt x="105" y="293"/>
                  <a:pt x="106" y="293"/>
                  <a:pt x="106" y="293"/>
                </a:cubicBezTo>
                <a:cubicBezTo>
                  <a:pt x="106" y="293"/>
                  <a:pt x="107" y="293"/>
                  <a:pt x="107" y="293"/>
                </a:cubicBezTo>
                <a:cubicBezTo>
                  <a:pt x="107" y="293"/>
                  <a:pt x="108" y="293"/>
                  <a:pt x="108" y="293"/>
                </a:cubicBezTo>
                <a:cubicBezTo>
                  <a:pt x="109" y="293"/>
                  <a:pt x="109" y="293"/>
                  <a:pt x="109" y="293"/>
                </a:cubicBezTo>
                <a:cubicBezTo>
                  <a:pt x="110" y="293"/>
                  <a:pt x="110" y="293"/>
                  <a:pt x="110" y="293"/>
                </a:cubicBezTo>
                <a:cubicBezTo>
                  <a:pt x="111" y="293"/>
                  <a:pt x="111" y="293"/>
                  <a:pt x="112" y="292"/>
                </a:cubicBezTo>
                <a:cubicBezTo>
                  <a:pt x="112" y="292"/>
                  <a:pt x="112" y="292"/>
                  <a:pt x="113" y="292"/>
                </a:cubicBezTo>
                <a:cubicBezTo>
                  <a:pt x="113" y="292"/>
                  <a:pt x="113" y="292"/>
                  <a:pt x="114" y="292"/>
                </a:cubicBezTo>
                <a:cubicBezTo>
                  <a:pt x="114" y="292"/>
                  <a:pt x="115" y="292"/>
                  <a:pt x="115" y="292"/>
                </a:cubicBezTo>
                <a:cubicBezTo>
                  <a:pt x="115" y="292"/>
                  <a:pt x="116" y="292"/>
                  <a:pt x="116" y="292"/>
                </a:cubicBezTo>
                <a:cubicBezTo>
                  <a:pt x="117" y="292"/>
                  <a:pt x="117" y="292"/>
                  <a:pt x="117" y="292"/>
                </a:cubicBezTo>
                <a:cubicBezTo>
                  <a:pt x="118" y="292"/>
                  <a:pt x="118" y="292"/>
                  <a:pt x="119" y="292"/>
                </a:cubicBezTo>
                <a:cubicBezTo>
                  <a:pt x="119" y="292"/>
                  <a:pt x="119" y="292"/>
                  <a:pt x="119" y="292"/>
                </a:cubicBezTo>
                <a:cubicBezTo>
                  <a:pt x="120" y="292"/>
                  <a:pt x="120" y="291"/>
                  <a:pt x="121" y="291"/>
                </a:cubicBezTo>
                <a:cubicBezTo>
                  <a:pt x="121" y="291"/>
                  <a:pt x="121" y="291"/>
                  <a:pt x="121" y="291"/>
                </a:cubicBezTo>
                <a:cubicBezTo>
                  <a:pt x="124" y="291"/>
                  <a:pt x="127" y="291"/>
                  <a:pt x="127" y="291"/>
                </a:cubicBezTo>
                <a:cubicBezTo>
                  <a:pt x="127" y="291"/>
                  <a:pt x="127" y="291"/>
                  <a:pt x="127" y="291"/>
                </a:cubicBezTo>
                <a:cubicBezTo>
                  <a:pt x="137" y="296"/>
                  <a:pt x="131" y="310"/>
                  <a:pt x="140" y="316"/>
                </a:cubicBezTo>
                <a:cubicBezTo>
                  <a:pt x="152" y="304"/>
                  <a:pt x="134" y="293"/>
                  <a:pt x="136" y="281"/>
                </a:cubicBezTo>
                <a:cubicBezTo>
                  <a:pt x="138" y="269"/>
                  <a:pt x="150" y="266"/>
                  <a:pt x="157" y="258"/>
                </a:cubicBezTo>
                <a:cubicBezTo>
                  <a:pt x="157" y="258"/>
                  <a:pt x="157" y="258"/>
                  <a:pt x="157" y="258"/>
                </a:cubicBezTo>
                <a:cubicBezTo>
                  <a:pt x="157" y="258"/>
                  <a:pt x="157" y="258"/>
                  <a:pt x="157" y="258"/>
                </a:cubicBezTo>
                <a:cubicBezTo>
                  <a:pt x="156" y="258"/>
                  <a:pt x="156" y="257"/>
                  <a:pt x="156" y="257"/>
                </a:cubicBezTo>
                <a:cubicBezTo>
                  <a:pt x="156" y="257"/>
                  <a:pt x="156" y="256"/>
                  <a:pt x="156" y="256"/>
                </a:cubicBezTo>
                <a:cubicBezTo>
                  <a:pt x="156" y="256"/>
                  <a:pt x="157" y="255"/>
                  <a:pt x="157" y="255"/>
                </a:cubicBezTo>
                <a:cubicBezTo>
                  <a:pt x="157" y="255"/>
                  <a:pt x="157" y="254"/>
                  <a:pt x="157" y="253"/>
                </a:cubicBezTo>
                <a:cubicBezTo>
                  <a:pt x="157" y="253"/>
                  <a:pt x="156" y="253"/>
                  <a:pt x="156" y="253"/>
                </a:cubicBezTo>
                <a:cubicBezTo>
                  <a:pt x="158" y="230"/>
                  <a:pt x="158" y="230"/>
                  <a:pt x="158" y="230"/>
                </a:cubicBezTo>
                <a:cubicBezTo>
                  <a:pt x="158" y="234"/>
                  <a:pt x="158" y="244"/>
                  <a:pt x="158" y="244"/>
                </a:cubicBezTo>
                <a:cubicBezTo>
                  <a:pt x="159" y="243"/>
                  <a:pt x="159" y="243"/>
                  <a:pt x="160" y="228"/>
                </a:cubicBezTo>
                <a:cubicBezTo>
                  <a:pt x="161" y="230"/>
                  <a:pt x="163" y="231"/>
                  <a:pt x="163" y="233"/>
                </a:cubicBezTo>
                <a:cubicBezTo>
                  <a:pt x="165" y="230"/>
                  <a:pt x="164" y="225"/>
                  <a:pt x="168" y="222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68" y="222"/>
                  <a:pt x="168" y="221"/>
                  <a:pt x="169" y="221"/>
                </a:cubicBezTo>
                <a:cubicBezTo>
                  <a:pt x="169" y="221"/>
                  <a:pt x="170" y="220"/>
                  <a:pt x="171" y="220"/>
                </a:cubicBezTo>
                <a:cubicBezTo>
                  <a:pt x="172" y="220"/>
                  <a:pt x="172" y="219"/>
                  <a:pt x="173" y="219"/>
                </a:cubicBezTo>
                <a:cubicBezTo>
                  <a:pt x="173" y="219"/>
                  <a:pt x="173" y="219"/>
                  <a:pt x="173" y="219"/>
                </a:cubicBezTo>
                <a:cubicBezTo>
                  <a:pt x="173" y="219"/>
                  <a:pt x="173" y="219"/>
                  <a:pt x="173" y="219"/>
                </a:cubicBezTo>
                <a:cubicBezTo>
                  <a:pt x="174" y="219"/>
                  <a:pt x="174" y="218"/>
                  <a:pt x="174" y="218"/>
                </a:cubicBezTo>
                <a:cubicBezTo>
                  <a:pt x="175" y="218"/>
                  <a:pt x="175" y="218"/>
                  <a:pt x="175" y="218"/>
                </a:cubicBezTo>
                <a:cubicBezTo>
                  <a:pt x="175" y="218"/>
                  <a:pt x="175" y="218"/>
                  <a:pt x="176" y="218"/>
                </a:cubicBezTo>
                <a:cubicBezTo>
                  <a:pt x="176" y="217"/>
                  <a:pt x="176" y="217"/>
                  <a:pt x="177" y="217"/>
                </a:cubicBezTo>
                <a:cubicBezTo>
                  <a:pt x="177" y="217"/>
                  <a:pt x="177" y="217"/>
                  <a:pt x="177" y="217"/>
                </a:cubicBezTo>
                <a:cubicBezTo>
                  <a:pt x="177" y="217"/>
                  <a:pt x="178" y="217"/>
                  <a:pt x="178" y="216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178" y="216"/>
                  <a:pt x="179" y="216"/>
                  <a:pt x="179" y="216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79" y="216"/>
                  <a:pt x="180" y="216"/>
                  <a:pt x="180" y="215"/>
                </a:cubicBezTo>
                <a:cubicBezTo>
                  <a:pt x="180" y="215"/>
                  <a:pt x="180" y="215"/>
                  <a:pt x="180" y="215"/>
                </a:cubicBezTo>
                <a:cubicBezTo>
                  <a:pt x="180" y="215"/>
                  <a:pt x="181" y="215"/>
                  <a:pt x="181" y="215"/>
                </a:cubicBezTo>
                <a:cubicBezTo>
                  <a:pt x="181" y="215"/>
                  <a:pt x="181" y="215"/>
                  <a:pt x="181" y="215"/>
                </a:cubicBezTo>
                <a:cubicBezTo>
                  <a:pt x="181" y="215"/>
                  <a:pt x="181" y="215"/>
                  <a:pt x="181" y="215"/>
                </a:cubicBezTo>
                <a:cubicBezTo>
                  <a:pt x="181" y="215"/>
                  <a:pt x="181" y="215"/>
                  <a:pt x="182" y="215"/>
                </a:cubicBezTo>
                <a:cubicBezTo>
                  <a:pt x="182" y="215"/>
                  <a:pt x="182" y="215"/>
                  <a:pt x="182" y="215"/>
                </a:cubicBezTo>
                <a:cubicBezTo>
                  <a:pt x="182" y="215"/>
                  <a:pt x="182" y="215"/>
                  <a:pt x="182" y="215"/>
                </a:cubicBezTo>
                <a:cubicBezTo>
                  <a:pt x="183" y="203"/>
                  <a:pt x="183" y="203"/>
                  <a:pt x="190" y="197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7"/>
                  <a:pt x="190" y="197"/>
                  <a:pt x="191" y="197"/>
                </a:cubicBezTo>
                <a:cubicBezTo>
                  <a:pt x="191" y="197"/>
                  <a:pt x="191" y="197"/>
                  <a:pt x="191" y="197"/>
                </a:cubicBezTo>
                <a:cubicBezTo>
                  <a:pt x="191" y="197"/>
                  <a:pt x="191" y="197"/>
                  <a:pt x="191" y="197"/>
                </a:cubicBezTo>
                <a:cubicBezTo>
                  <a:pt x="191" y="197"/>
                  <a:pt x="191" y="197"/>
                  <a:pt x="191" y="197"/>
                </a:cubicBezTo>
                <a:cubicBezTo>
                  <a:pt x="191" y="197"/>
                  <a:pt x="191" y="196"/>
                  <a:pt x="191" y="196"/>
                </a:cubicBezTo>
                <a:cubicBezTo>
                  <a:pt x="191" y="196"/>
                  <a:pt x="192" y="196"/>
                  <a:pt x="192" y="196"/>
                </a:cubicBezTo>
                <a:cubicBezTo>
                  <a:pt x="192" y="196"/>
                  <a:pt x="192" y="196"/>
                  <a:pt x="192" y="196"/>
                </a:cubicBezTo>
                <a:cubicBezTo>
                  <a:pt x="192" y="196"/>
                  <a:pt x="192" y="196"/>
                  <a:pt x="192" y="196"/>
                </a:cubicBezTo>
                <a:cubicBezTo>
                  <a:pt x="192" y="196"/>
                  <a:pt x="193" y="196"/>
                  <a:pt x="193" y="196"/>
                </a:cubicBezTo>
                <a:cubicBezTo>
                  <a:pt x="193" y="196"/>
                  <a:pt x="193" y="196"/>
                  <a:pt x="193" y="195"/>
                </a:cubicBezTo>
                <a:cubicBezTo>
                  <a:pt x="193" y="195"/>
                  <a:pt x="194" y="195"/>
                  <a:pt x="194" y="195"/>
                </a:cubicBezTo>
                <a:cubicBezTo>
                  <a:pt x="194" y="195"/>
                  <a:pt x="194" y="195"/>
                  <a:pt x="194" y="195"/>
                </a:cubicBezTo>
                <a:cubicBezTo>
                  <a:pt x="195" y="195"/>
                  <a:pt x="195" y="195"/>
                  <a:pt x="195" y="194"/>
                </a:cubicBezTo>
                <a:cubicBezTo>
                  <a:pt x="195" y="194"/>
                  <a:pt x="195" y="194"/>
                  <a:pt x="196" y="194"/>
                </a:cubicBezTo>
                <a:cubicBezTo>
                  <a:pt x="196" y="194"/>
                  <a:pt x="196" y="194"/>
                  <a:pt x="196" y="194"/>
                </a:cubicBezTo>
                <a:cubicBezTo>
                  <a:pt x="197" y="194"/>
                  <a:pt x="197" y="193"/>
                  <a:pt x="197" y="193"/>
                </a:cubicBezTo>
                <a:cubicBezTo>
                  <a:pt x="197" y="193"/>
                  <a:pt x="198" y="193"/>
                  <a:pt x="198" y="193"/>
                </a:cubicBezTo>
                <a:cubicBezTo>
                  <a:pt x="198" y="193"/>
                  <a:pt x="199" y="192"/>
                  <a:pt x="199" y="192"/>
                </a:cubicBezTo>
                <a:cubicBezTo>
                  <a:pt x="199" y="192"/>
                  <a:pt x="200" y="192"/>
                  <a:pt x="200" y="191"/>
                </a:cubicBezTo>
                <a:cubicBezTo>
                  <a:pt x="201" y="191"/>
                  <a:pt x="201" y="191"/>
                  <a:pt x="201" y="191"/>
                </a:cubicBezTo>
                <a:cubicBezTo>
                  <a:pt x="202" y="191"/>
                  <a:pt x="202" y="190"/>
                  <a:pt x="203" y="190"/>
                </a:cubicBezTo>
                <a:cubicBezTo>
                  <a:pt x="203" y="190"/>
                  <a:pt x="203" y="190"/>
                  <a:pt x="204" y="189"/>
                </a:cubicBezTo>
                <a:cubicBezTo>
                  <a:pt x="205" y="188"/>
                  <a:pt x="207" y="187"/>
                  <a:pt x="210" y="186"/>
                </a:cubicBezTo>
                <a:cubicBezTo>
                  <a:pt x="210" y="186"/>
                  <a:pt x="209" y="187"/>
                  <a:pt x="209" y="187"/>
                </a:cubicBezTo>
                <a:cubicBezTo>
                  <a:pt x="210" y="188"/>
                  <a:pt x="210" y="188"/>
                  <a:pt x="211" y="188"/>
                </a:cubicBezTo>
                <a:cubicBezTo>
                  <a:pt x="211" y="188"/>
                  <a:pt x="211" y="188"/>
                  <a:pt x="211" y="188"/>
                </a:cubicBezTo>
                <a:cubicBezTo>
                  <a:pt x="212" y="188"/>
                  <a:pt x="212" y="188"/>
                  <a:pt x="212" y="188"/>
                </a:cubicBezTo>
                <a:cubicBezTo>
                  <a:pt x="212" y="188"/>
                  <a:pt x="212" y="188"/>
                  <a:pt x="212" y="188"/>
                </a:cubicBezTo>
                <a:cubicBezTo>
                  <a:pt x="212" y="189"/>
                  <a:pt x="212" y="189"/>
                  <a:pt x="212" y="190"/>
                </a:cubicBezTo>
                <a:cubicBezTo>
                  <a:pt x="202" y="197"/>
                  <a:pt x="202" y="197"/>
                  <a:pt x="201" y="200"/>
                </a:cubicBezTo>
                <a:cubicBezTo>
                  <a:pt x="201" y="200"/>
                  <a:pt x="201" y="200"/>
                  <a:pt x="201" y="200"/>
                </a:cubicBezTo>
                <a:cubicBezTo>
                  <a:pt x="202" y="200"/>
                  <a:pt x="202" y="200"/>
                  <a:pt x="202" y="200"/>
                </a:cubicBezTo>
                <a:cubicBezTo>
                  <a:pt x="202" y="200"/>
                  <a:pt x="203" y="200"/>
                  <a:pt x="203" y="200"/>
                </a:cubicBezTo>
                <a:cubicBezTo>
                  <a:pt x="203" y="200"/>
                  <a:pt x="204" y="199"/>
                  <a:pt x="204" y="199"/>
                </a:cubicBezTo>
                <a:cubicBezTo>
                  <a:pt x="204" y="199"/>
                  <a:pt x="205" y="199"/>
                  <a:pt x="205" y="199"/>
                </a:cubicBezTo>
                <a:cubicBezTo>
                  <a:pt x="205" y="199"/>
                  <a:pt x="206" y="199"/>
                  <a:pt x="206" y="199"/>
                </a:cubicBezTo>
                <a:cubicBezTo>
                  <a:pt x="206" y="199"/>
                  <a:pt x="207" y="199"/>
                  <a:pt x="207" y="198"/>
                </a:cubicBezTo>
                <a:cubicBezTo>
                  <a:pt x="207" y="198"/>
                  <a:pt x="208" y="198"/>
                  <a:pt x="208" y="198"/>
                </a:cubicBezTo>
                <a:cubicBezTo>
                  <a:pt x="209" y="198"/>
                  <a:pt x="209" y="198"/>
                  <a:pt x="209" y="198"/>
                </a:cubicBezTo>
                <a:cubicBezTo>
                  <a:pt x="210" y="197"/>
                  <a:pt x="210" y="197"/>
                  <a:pt x="210" y="197"/>
                </a:cubicBezTo>
                <a:cubicBezTo>
                  <a:pt x="211" y="197"/>
                  <a:pt x="211" y="197"/>
                  <a:pt x="212" y="196"/>
                </a:cubicBezTo>
                <a:cubicBezTo>
                  <a:pt x="212" y="196"/>
                  <a:pt x="213" y="196"/>
                  <a:pt x="213" y="196"/>
                </a:cubicBezTo>
                <a:cubicBezTo>
                  <a:pt x="213" y="195"/>
                  <a:pt x="214" y="195"/>
                  <a:pt x="214" y="195"/>
                </a:cubicBezTo>
                <a:cubicBezTo>
                  <a:pt x="215" y="195"/>
                  <a:pt x="215" y="195"/>
                  <a:pt x="215" y="194"/>
                </a:cubicBezTo>
                <a:cubicBezTo>
                  <a:pt x="216" y="194"/>
                  <a:pt x="216" y="194"/>
                  <a:pt x="217" y="194"/>
                </a:cubicBezTo>
                <a:cubicBezTo>
                  <a:pt x="217" y="193"/>
                  <a:pt x="217" y="193"/>
                  <a:pt x="218" y="193"/>
                </a:cubicBezTo>
                <a:cubicBezTo>
                  <a:pt x="218" y="192"/>
                  <a:pt x="218" y="192"/>
                  <a:pt x="219" y="192"/>
                </a:cubicBezTo>
                <a:cubicBezTo>
                  <a:pt x="219" y="192"/>
                  <a:pt x="220" y="191"/>
                  <a:pt x="220" y="191"/>
                </a:cubicBezTo>
                <a:cubicBezTo>
                  <a:pt x="220" y="191"/>
                  <a:pt x="221" y="190"/>
                  <a:pt x="221" y="190"/>
                </a:cubicBezTo>
                <a:cubicBezTo>
                  <a:pt x="221" y="190"/>
                  <a:pt x="222" y="189"/>
                  <a:pt x="222" y="189"/>
                </a:cubicBezTo>
                <a:cubicBezTo>
                  <a:pt x="222" y="189"/>
                  <a:pt x="223" y="189"/>
                  <a:pt x="223" y="188"/>
                </a:cubicBezTo>
                <a:cubicBezTo>
                  <a:pt x="223" y="188"/>
                  <a:pt x="224" y="188"/>
                  <a:pt x="224" y="187"/>
                </a:cubicBezTo>
                <a:cubicBezTo>
                  <a:pt x="224" y="187"/>
                  <a:pt x="225" y="187"/>
                  <a:pt x="225" y="186"/>
                </a:cubicBezTo>
                <a:cubicBezTo>
                  <a:pt x="225" y="186"/>
                  <a:pt x="225" y="186"/>
                  <a:pt x="226" y="185"/>
                </a:cubicBezTo>
                <a:cubicBezTo>
                  <a:pt x="226" y="185"/>
                  <a:pt x="226" y="185"/>
                  <a:pt x="226" y="184"/>
                </a:cubicBezTo>
                <a:cubicBezTo>
                  <a:pt x="227" y="184"/>
                  <a:pt x="227" y="184"/>
                  <a:pt x="227" y="183"/>
                </a:cubicBezTo>
                <a:cubicBezTo>
                  <a:pt x="227" y="183"/>
                  <a:pt x="227" y="183"/>
                  <a:pt x="227" y="182"/>
                </a:cubicBezTo>
                <a:cubicBezTo>
                  <a:pt x="228" y="182"/>
                  <a:pt x="228" y="181"/>
                  <a:pt x="228" y="181"/>
                </a:cubicBezTo>
                <a:cubicBezTo>
                  <a:pt x="228" y="181"/>
                  <a:pt x="228" y="181"/>
                  <a:pt x="228" y="180"/>
                </a:cubicBezTo>
                <a:cubicBezTo>
                  <a:pt x="228" y="180"/>
                  <a:pt x="228" y="179"/>
                  <a:pt x="228" y="179"/>
                </a:cubicBezTo>
                <a:cubicBezTo>
                  <a:pt x="228" y="179"/>
                  <a:pt x="228" y="178"/>
                  <a:pt x="228" y="178"/>
                </a:cubicBezTo>
                <a:cubicBezTo>
                  <a:pt x="228" y="178"/>
                  <a:pt x="228" y="177"/>
                  <a:pt x="228" y="176"/>
                </a:cubicBezTo>
                <a:cubicBezTo>
                  <a:pt x="224" y="178"/>
                  <a:pt x="224" y="182"/>
                  <a:pt x="222" y="185"/>
                </a:cubicBezTo>
                <a:cubicBezTo>
                  <a:pt x="220" y="184"/>
                  <a:pt x="218" y="184"/>
                  <a:pt x="216" y="183"/>
                </a:cubicBezTo>
                <a:cubicBezTo>
                  <a:pt x="218" y="183"/>
                  <a:pt x="219" y="181"/>
                  <a:pt x="219" y="181"/>
                </a:cubicBezTo>
                <a:cubicBezTo>
                  <a:pt x="219" y="181"/>
                  <a:pt x="219" y="181"/>
                  <a:pt x="219" y="181"/>
                </a:cubicBezTo>
                <a:cubicBezTo>
                  <a:pt x="219" y="181"/>
                  <a:pt x="219" y="181"/>
                  <a:pt x="219" y="181"/>
                </a:cubicBezTo>
                <a:cubicBezTo>
                  <a:pt x="219" y="181"/>
                  <a:pt x="219" y="181"/>
                  <a:pt x="219" y="181"/>
                </a:cubicBezTo>
                <a:cubicBezTo>
                  <a:pt x="219" y="181"/>
                  <a:pt x="219" y="181"/>
                  <a:pt x="219" y="181"/>
                </a:cubicBezTo>
                <a:cubicBezTo>
                  <a:pt x="219" y="181"/>
                  <a:pt x="219" y="181"/>
                  <a:pt x="219" y="181"/>
                </a:cubicBezTo>
                <a:cubicBezTo>
                  <a:pt x="217" y="181"/>
                  <a:pt x="216" y="181"/>
                  <a:pt x="215" y="181"/>
                </a:cubicBezTo>
                <a:cubicBezTo>
                  <a:pt x="215" y="181"/>
                  <a:pt x="215" y="181"/>
                  <a:pt x="215" y="181"/>
                </a:cubicBezTo>
                <a:cubicBezTo>
                  <a:pt x="215" y="181"/>
                  <a:pt x="214" y="181"/>
                  <a:pt x="214" y="181"/>
                </a:cubicBezTo>
                <a:cubicBezTo>
                  <a:pt x="214" y="181"/>
                  <a:pt x="214" y="181"/>
                  <a:pt x="214" y="181"/>
                </a:cubicBezTo>
                <a:cubicBezTo>
                  <a:pt x="214" y="181"/>
                  <a:pt x="214" y="181"/>
                  <a:pt x="213" y="181"/>
                </a:cubicBezTo>
                <a:cubicBezTo>
                  <a:pt x="212" y="180"/>
                  <a:pt x="212" y="179"/>
                  <a:pt x="212" y="178"/>
                </a:cubicBezTo>
                <a:cubicBezTo>
                  <a:pt x="212" y="177"/>
                  <a:pt x="212" y="177"/>
                  <a:pt x="212" y="177"/>
                </a:cubicBezTo>
                <a:cubicBezTo>
                  <a:pt x="212" y="177"/>
                  <a:pt x="212" y="177"/>
                  <a:pt x="212" y="177"/>
                </a:cubicBezTo>
                <a:cubicBezTo>
                  <a:pt x="212" y="178"/>
                  <a:pt x="211" y="180"/>
                  <a:pt x="211" y="182"/>
                </a:cubicBezTo>
                <a:cubicBezTo>
                  <a:pt x="209" y="180"/>
                  <a:pt x="208" y="179"/>
                  <a:pt x="207" y="175"/>
                </a:cubicBezTo>
                <a:cubicBezTo>
                  <a:pt x="204" y="174"/>
                  <a:pt x="204" y="174"/>
                  <a:pt x="203" y="173"/>
                </a:cubicBezTo>
                <a:cubicBezTo>
                  <a:pt x="207" y="172"/>
                  <a:pt x="210" y="171"/>
                  <a:pt x="211" y="167"/>
                </a:cubicBezTo>
                <a:cubicBezTo>
                  <a:pt x="210" y="167"/>
                  <a:pt x="210" y="166"/>
                  <a:pt x="210" y="166"/>
                </a:cubicBezTo>
                <a:cubicBezTo>
                  <a:pt x="210" y="166"/>
                  <a:pt x="210" y="166"/>
                  <a:pt x="210" y="166"/>
                </a:cubicBezTo>
                <a:cubicBezTo>
                  <a:pt x="210" y="166"/>
                  <a:pt x="209" y="166"/>
                  <a:pt x="209" y="166"/>
                </a:cubicBezTo>
                <a:cubicBezTo>
                  <a:pt x="209" y="166"/>
                  <a:pt x="209" y="166"/>
                  <a:pt x="209" y="166"/>
                </a:cubicBezTo>
                <a:cubicBezTo>
                  <a:pt x="209" y="166"/>
                  <a:pt x="209" y="166"/>
                  <a:pt x="209" y="166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07" y="166"/>
                  <a:pt x="207" y="167"/>
                  <a:pt x="207" y="167"/>
                </a:cubicBezTo>
                <a:cubicBezTo>
                  <a:pt x="207" y="167"/>
                  <a:pt x="207" y="167"/>
                  <a:pt x="207" y="167"/>
                </a:cubicBezTo>
                <a:cubicBezTo>
                  <a:pt x="206" y="167"/>
                  <a:pt x="206" y="167"/>
                  <a:pt x="205" y="167"/>
                </a:cubicBezTo>
                <a:cubicBezTo>
                  <a:pt x="205" y="167"/>
                  <a:pt x="205" y="167"/>
                  <a:pt x="205" y="167"/>
                </a:cubicBezTo>
                <a:cubicBezTo>
                  <a:pt x="205" y="168"/>
                  <a:pt x="204" y="168"/>
                  <a:pt x="204" y="168"/>
                </a:cubicBezTo>
                <a:cubicBezTo>
                  <a:pt x="204" y="168"/>
                  <a:pt x="204" y="168"/>
                  <a:pt x="204" y="168"/>
                </a:cubicBezTo>
                <a:cubicBezTo>
                  <a:pt x="203" y="169"/>
                  <a:pt x="203" y="169"/>
                  <a:pt x="202" y="169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1" y="170"/>
                  <a:pt x="200" y="170"/>
                  <a:pt x="200" y="171"/>
                </a:cubicBezTo>
                <a:cubicBezTo>
                  <a:pt x="199" y="171"/>
                  <a:pt x="199" y="171"/>
                  <a:pt x="199" y="171"/>
                </a:cubicBezTo>
                <a:cubicBezTo>
                  <a:pt x="198" y="171"/>
                  <a:pt x="198" y="172"/>
                  <a:pt x="197" y="172"/>
                </a:cubicBezTo>
                <a:cubicBezTo>
                  <a:pt x="197" y="172"/>
                  <a:pt x="197" y="172"/>
                  <a:pt x="196" y="173"/>
                </a:cubicBezTo>
                <a:cubicBezTo>
                  <a:pt x="196" y="173"/>
                  <a:pt x="195" y="173"/>
                  <a:pt x="195" y="174"/>
                </a:cubicBezTo>
                <a:cubicBezTo>
                  <a:pt x="194" y="174"/>
                  <a:pt x="193" y="175"/>
                  <a:pt x="192" y="176"/>
                </a:cubicBezTo>
                <a:cubicBezTo>
                  <a:pt x="191" y="176"/>
                  <a:pt x="191" y="176"/>
                  <a:pt x="190" y="176"/>
                </a:cubicBezTo>
                <a:cubicBezTo>
                  <a:pt x="189" y="177"/>
                  <a:pt x="189" y="177"/>
                  <a:pt x="188" y="178"/>
                </a:cubicBezTo>
                <a:cubicBezTo>
                  <a:pt x="187" y="178"/>
                  <a:pt x="187" y="178"/>
                  <a:pt x="187" y="178"/>
                </a:cubicBezTo>
                <a:cubicBezTo>
                  <a:pt x="185" y="180"/>
                  <a:pt x="183" y="181"/>
                  <a:pt x="180" y="183"/>
                </a:cubicBezTo>
                <a:cubicBezTo>
                  <a:pt x="200" y="162"/>
                  <a:pt x="200" y="162"/>
                  <a:pt x="220" y="156"/>
                </a:cubicBezTo>
                <a:cubicBezTo>
                  <a:pt x="220" y="156"/>
                  <a:pt x="221" y="156"/>
                  <a:pt x="221" y="157"/>
                </a:cubicBezTo>
                <a:cubicBezTo>
                  <a:pt x="221" y="157"/>
                  <a:pt x="221" y="157"/>
                  <a:pt x="222" y="157"/>
                </a:cubicBezTo>
                <a:cubicBezTo>
                  <a:pt x="222" y="157"/>
                  <a:pt x="222" y="157"/>
                  <a:pt x="222" y="157"/>
                </a:cubicBezTo>
                <a:cubicBezTo>
                  <a:pt x="222" y="157"/>
                  <a:pt x="222" y="157"/>
                  <a:pt x="222" y="157"/>
                </a:cubicBezTo>
                <a:cubicBezTo>
                  <a:pt x="223" y="157"/>
                  <a:pt x="223" y="157"/>
                  <a:pt x="224" y="157"/>
                </a:cubicBezTo>
                <a:cubicBezTo>
                  <a:pt x="224" y="157"/>
                  <a:pt x="224" y="157"/>
                  <a:pt x="224" y="156"/>
                </a:cubicBezTo>
                <a:cubicBezTo>
                  <a:pt x="225" y="156"/>
                  <a:pt x="225" y="156"/>
                  <a:pt x="226" y="156"/>
                </a:cubicBezTo>
                <a:cubicBezTo>
                  <a:pt x="226" y="156"/>
                  <a:pt x="226" y="156"/>
                  <a:pt x="226" y="156"/>
                </a:cubicBezTo>
                <a:cubicBezTo>
                  <a:pt x="227" y="156"/>
                  <a:pt x="227" y="156"/>
                  <a:pt x="228" y="156"/>
                </a:cubicBezTo>
                <a:cubicBezTo>
                  <a:pt x="228" y="156"/>
                  <a:pt x="228" y="156"/>
                  <a:pt x="229" y="155"/>
                </a:cubicBezTo>
                <a:cubicBezTo>
                  <a:pt x="229" y="155"/>
                  <a:pt x="229" y="155"/>
                  <a:pt x="230" y="155"/>
                </a:cubicBezTo>
                <a:cubicBezTo>
                  <a:pt x="230" y="155"/>
                  <a:pt x="230" y="155"/>
                  <a:pt x="231" y="155"/>
                </a:cubicBezTo>
                <a:cubicBezTo>
                  <a:pt x="231" y="155"/>
                  <a:pt x="231" y="154"/>
                  <a:pt x="232" y="154"/>
                </a:cubicBezTo>
                <a:cubicBezTo>
                  <a:pt x="232" y="154"/>
                  <a:pt x="232" y="154"/>
                  <a:pt x="233" y="154"/>
                </a:cubicBezTo>
                <a:cubicBezTo>
                  <a:pt x="233" y="154"/>
                  <a:pt x="234" y="153"/>
                  <a:pt x="234" y="153"/>
                </a:cubicBezTo>
                <a:cubicBezTo>
                  <a:pt x="234" y="153"/>
                  <a:pt x="235" y="153"/>
                  <a:pt x="235" y="153"/>
                </a:cubicBezTo>
                <a:cubicBezTo>
                  <a:pt x="236" y="153"/>
                  <a:pt x="236" y="152"/>
                  <a:pt x="237" y="152"/>
                </a:cubicBezTo>
                <a:cubicBezTo>
                  <a:pt x="237" y="152"/>
                  <a:pt x="237" y="152"/>
                  <a:pt x="237" y="152"/>
                </a:cubicBezTo>
                <a:cubicBezTo>
                  <a:pt x="238" y="151"/>
                  <a:pt x="238" y="151"/>
                  <a:pt x="239" y="151"/>
                </a:cubicBezTo>
                <a:cubicBezTo>
                  <a:pt x="239" y="151"/>
                  <a:pt x="240" y="150"/>
                  <a:pt x="240" y="150"/>
                </a:cubicBezTo>
                <a:cubicBezTo>
                  <a:pt x="240" y="150"/>
                  <a:pt x="241" y="150"/>
                  <a:pt x="241" y="150"/>
                </a:cubicBezTo>
                <a:cubicBezTo>
                  <a:pt x="241" y="149"/>
                  <a:pt x="242" y="149"/>
                  <a:pt x="242" y="149"/>
                </a:cubicBezTo>
                <a:cubicBezTo>
                  <a:pt x="242" y="149"/>
                  <a:pt x="243" y="149"/>
                  <a:pt x="243" y="148"/>
                </a:cubicBezTo>
                <a:cubicBezTo>
                  <a:pt x="243" y="148"/>
                  <a:pt x="243" y="148"/>
                  <a:pt x="244" y="148"/>
                </a:cubicBezTo>
                <a:cubicBezTo>
                  <a:pt x="244" y="148"/>
                  <a:pt x="244" y="147"/>
                  <a:pt x="245" y="147"/>
                </a:cubicBezTo>
                <a:cubicBezTo>
                  <a:pt x="245" y="147"/>
                  <a:pt x="245" y="147"/>
                  <a:pt x="245" y="147"/>
                </a:cubicBezTo>
                <a:cubicBezTo>
                  <a:pt x="246" y="146"/>
                  <a:pt x="246" y="146"/>
                  <a:pt x="246" y="146"/>
                </a:cubicBezTo>
                <a:cubicBezTo>
                  <a:pt x="246" y="146"/>
                  <a:pt x="246" y="146"/>
                  <a:pt x="247" y="145"/>
                </a:cubicBezTo>
                <a:cubicBezTo>
                  <a:pt x="247" y="145"/>
                  <a:pt x="247" y="145"/>
                  <a:pt x="247" y="145"/>
                </a:cubicBezTo>
                <a:cubicBezTo>
                  <a:pt x="247" y="145"/>
                  <a:pt x="248" y="144"/>
                  <a:pt x="248" y="144"/>
                </a:cubicBezTo>
                <a:cubicBezTo>
                  <a:pt x="248" y="144"/>
                  <a:pt x="248" y="144"/>
                  <a:pt x="248" y="143"/>
                </a:cubicBezTo>
                <a:cubicBezTo>
                  <a:pt x="247" y="141"/>
                  <a:pt x="247" y="141"/>
                  <a:pt x="249" y="137"/>
                </a:cubicBezTo>
                <a:cubicBezTo>
                  <a:pt x="249" y="137"/>
                  <a:pt x="248" y="136"/>
                  <a:pt x="248" y="136"/>
                </a:cubicBezTo>
                <a:cubicBezTo>
                  <a:pt x="246" y="135"/>
                  <a:pt x="245" y="135"/>
                  <a:pt x="243" y="135"/>
                </a:cubicBezTo>
                <a:cubicBezTo>
                  <a:pt x="243" y="135"/>
                  <a:pt x="242" y="135"/>
                  <a:pt x="242" y="135"/>
                </a:cubicBezTo>
                <a:cubicBezTo>
                  <a:pt x="242" y="135"/>
                  <a:pt x="242" y="135"/>
                  <a:pt x="242" y="135"/>
                </a:cubicBezTo>
                <a:cubicBezTo>
                  <a:pt x="242" y="135"/>
                  <a:pt x="242" y="135"/>
                  <a:pt x="242" y="135"/>
                </a:cubicBezTo>
                <a:cubicBezTo>
                  <a:pt x="241" y="135"/>
                  <a:pt x="238" y="135"/>
                  <a:pt x="232" y="139"/>
                </a:cubicBezTo>
                <a:cubicBezTo>
                  <a:pt x="232" y="138"/>
                  <a:pt x="232" y="138"/>
                  <a:pt x="231" y="137"/>
                </a:cubicBezTo>
                <a:cubicBezTo>
                  <a:pt x="233" y="135"/>
                  <a:pt x="234" y="135"/>
                  <a:pt x="240" y="132"/>
                </a:cubicBezTo>
                <a:cubicBezTo>
                  <a:pt x="240" y="132"/>
                  <a:pt x="240" y="132"/>
                  <a:pt x="240" y="132"/>
                </a:cubicBezTo>
                <a:cubicBezTo>
                  <a:pt x="240" y="132"/>
                  <a:pt x="241" y="132"/>
                  <a:pt x="241" y="131"/>
                </a:cubicBezTo>
                <a:cubicBezTo>
                  <a:pt x="241" y="131"/>
                  <a:pt x="241" y="131"/>
                  <a:pt x="241" y="131"/>
                </a:cubicBezTo>
                <a:cubicBezTo>
                  <a:pt x="241" y="131"/>
                  <a:pt x="241" y="131"/>
                  <a:pt x="241" y="131"/>
                </a:cubicBezTo>
                <a:cubicBezTo>
                  <a:pt x="241" y="131"/>
                  <a:pt x="241" y="131"/>
                  <a:pt x="240" y="130"/>
                </a:cubicBezTo>
                <a:cubicBezTo>
                  <a:pt x="240" y="130"/>
                  <a:pt x="240" y="130"/>
                  <a:pt x="240" y="130"/>
                </a:cubicBezTo>
                <a:cubicBezTo>
                  <a:pt x="240" y="130"/>
                  <a:pt x="240" y="130"/>
                  <a:pt x="240" y="130"/>
                </a:cubicBezTo>
                <a:cubicBezTo>
                  <a:pt x="240" y="130"/>
                  <a:pt x="239" y="130"/>
                  <a:pt x="239" y="130"/>
                </a:cubicBezTo>
                <a:cubicBezTo>
                  <a:pt x="239" y="129"/>
                  <a:pt x="239" y="129"/>
                  <a:pt x="239" y="129"/>
                </a:cubicBezTo>
                <a:cubicBezTo>
                  <a:pt x="238" y="129"/>
                  <a:pt x="238" y="129"/>
                  <a:pt x="238" y="129"/>
                </a:cubicBezTo>
                <a:cubicBezTo>
                  <a:pt x="238" y="129"/>
                  <a:pt x="237" y="129"/>
                  <a:pt x="237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36" y="128"/>
                  <a:pt x="235" y="128"/>
                  <a:pt x="235" y="128"/>
                </a:cubicBezTo>
                <a:cubicBezTo>
                  <a:pt x="235" y="128"/>
                  <a:pt x="235" y="128"/>
                  <a:pt x="234" y="128"/>
                </a:cubicBezTo>
                <a:cubicBezTo>
                  <a:pt x="234" y="128"/>
                  <a:pt x="234" y="128"/>
                  <a:pt x="233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2" y="128"/>
                  <a:pt x="231" y="128"/>
                  <a:pt x="231" y="128"/>
                </a:cubicBezTo>
                <a:cubicBezTo>
                  <a:pt x="230" y="128"/>
                  <a:pt x="230" y="128"/>
                  <a:pt x="230" y="128"/>
                </a:cubicBezTo>
                <a:cubicBezTo>
                  <a:pt x="230" y="128"/>
                  <a:pt x="230" y="128"/>
                  <a:pt x="230" y="128"/>
                </a:cubicBezTo>
                <a:cubicBezTo>
                  <a:pt x="229" y="128"/>
                  <a:pt x="229" y="128"/>
                  <a:pt x="229" y="128"/>
                </a:cubicBezTo>
                <a:cubicBezTo>
                  <a:pt x="229" y="128"/>
                  <a:pt x="229" y="128"/>
                  <a:pt x="229" y="128"/>
                </a:cubicBezTo>
                <a:cubicBezTo>
                  <a:pt x="229" y="128"/>
                  <a:pt x="229" y="128"/>
                  <a:pt x="229" y="128"/>
                </a:cubicBezTo>
                <a:cubicBezTo>
                  <a:pt x="228" y="127"/>
                  <a:pt x="229" y="126"/>
                  <a:pt x="228" y="125"/>
                </a:cubicBezTo>
                <a:cubicBezTo>
                  <a:pt x="227" y="123"/>
                  <a:pt x="225" y="124"/>
                  <a:pt x="224" y="122"/>
                </a:cubicBezTo>
                <a:cubicBezTo>
                  <a:pt x="223" y="121"/>
                  <a:pt x="224" y="121"/>
                  <a:pt x="224" y="120"/>
                </a:cubicBezTo>
                <a:cubicBezTo>
                  <a:pt x="226" y="118"/>
                  <a:pt x="226" y="118"/>
                  <a:pt x="223" y="113"/>
                </a:cubicBezTo>
                <a:cubicBezTo>
                  <a:pt x="222" y="111"/>
                  <a:pt x="221" y="110"/>
                  <a:pt x="221" y="109"/>
                </a:cubicBezTo>
                <a:cubicBezTo>
                  <a:pt x="221" y="109"/>
                  <a:pt x="221" y="108"/>
                  <a:pt x="220" y="108"/>
                </a:cubicBezTo>
                <a:cubicBezTo>
                  <a:pt x="220" y="108"/>
                  <a:pt x="220" y="107"/>
                  <a:pt x="220" y="107"/>
                </a:cubicBezTo>
                <a:cubicBezTo>
                  <a:pt x="220" y="107"/>
                  <a:pt x="219" y="107"/>
                  <a:pt x="219" y="106"/>
                </a:cubicBezTo>
                <a:cubicBezTo>
                  <a:pt x="219" y="106"/>
                  <a:pt x="219" y="106"/>
                  <a:pt x="219" y="106"/>
                </a:cubicBezTo>
                <a:cubicBezTo>
                  <a:pt x="219" y="105"/>
                  <a:pt x="219" y="105"/>
                  <a:pt x="218" y="105"/>
                </a:cubicBezTo>
                <a:cubicBezTo>
                  <a:pt x="218" y="105"/>
                  <a:pt x="218" y="104"/>
                  <a:pt x="218" y="104"/>
                </a:cubicBezTo>
                <a:cubicBezTo>
                  <a:pt x="218" y="104"/>
                  <a:pt x="218" y="104"/>
                  <a:pt x="218" y="104"/>
                </a:cubicBezTo>
                <a:cubicBezTo>
                  <a:pt x="217" y="104"/>
                  <a:pt x="217" y="103"/>
                  <a:pt x="217" y="103"/>
                </a:cubicBezTo>
                <a:cubicBezTo>
                  <a:pt x="217" y="103"/>
                  <a:pt x="217" y="103"/>
                  <a:pt x="217" y="103"/>
                </a:cubicBezTo>
                <a:cubicBezTo>
                  <a:pt x="217" y="103"/>
                  <a:pt x="217" y="103"/>
                  <a:pt x="217" y="103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6" y="102"/>
                  <a:pt x="216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4" y="102"/>
                  <a:pt x="214" y="103"/>
                  <a:pt x="214" y="103"/>
                </a:cubicBezTo>
                <a:cubicBezTo>
                  <a:pt x="214" y="103"/>
                  <a:pt x="214" y="103"/>
                  <a:pt x="214" y="103"/>
                </a:cubicBezTo>
                <a:cubicBezTo>
                  <a:pt x="214" y="104"/>
                  <a:pt x="213" y="104"/>
                  <a:pt x="213" y="104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213" y="105"/>
                  <a:pt x="212" y="106"/>
                  <a:pt x="212" y="106"/>
                </a:cubicBezTo>
                <a:cubicBezTo>
                  <a:pt x="211" y="107"/>
                  <a:pt x="213" y="109"/>
                  <a:pt x="212" y="110"/>
                </a:cubicBezTo>
                <a:cubicBezTo>
                  <a:pt x="211" y="111"/>
                  <a:pt x="209" y="110"/>
                  <a:pt x="208" y="111"/>
                </a:cubicBezTo>
                <a:cubicBezTo>
                  <a:pt x="206" y="114"/>
                  <a:pt x="206" y="114"/>
                  <a:pt x="205" y="114"/>
                </a:cubicBezTo>
                <a:cubicBezTo>
                  <a:pt x="205" y="115"/>
                  <a:pt x="204" y="115"/>
                  <a:pt x="203" y="115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2" y="115"/>
                  <a:pt x="202" y="114"/>
                  <a:pt x="201" y="114"/>
                </a:cubicBezTo>
                <a:cubicBezTo>
                  <a:pt x="201" y="114"/>
                  <a:pt x="201" y="114"/>
                  <a:pt x="201" y="114"/>
                </a:cubicBezTo>
                <a:cubicBezTo>
                  <a:pt x="200" y="114"/>
                  <a:pt x="200" y="114"/>
                  <a:pt x="199" y="113"/>
                </a:cubicBezTo>
                <a:cubicBezTo>
                  <a:pt x="199" y="113"/>
                  <a:pt x="198" y="113"/>
                  <a:pt x="197" y="112"/>
                </a:cubicBezTo>
                <a:cubicBezTo>
                  <a:pt x="197" y="112"/>
                  <a:pt x="197" y="112"/>
                  <a:pt x="197" y="112"/>
                </a:cubicBezTo>
                <a:cubicBezTo>
                  <a:pt x="196" y="112"/>
                  <a:pt x="196" y="112"/>
                  <a:pt x="195" y="112"/>
                </a:cubicBezTo>
                <a:cubicBezTo>
                  <a:pt x="194" y="111"/>
                  <a:pt x="196" y="103"/>
                  <a:pt x="198" y="102"/>
                </a:cubicBezTo>
                <a:cubicBezTo>
                  <a:pt x="197" y="102"/>
                  <a:pt x="197" y="102"/>
                  <a:pt x="196" y="102"/>
                </a:cubicBezTo>
                <a:cubicBezTo>
                  <a:pt x="196" y="102"/>
                  <a:pt x="196" y="102"/>
                  <a:pt x="196" y="102"/>
                </a:cubicBezTo>
                <a:cubicBezTo>
                  <a:pt x="196" y="102"/>
                  <a:pt x="195" y="102"/>
                  <a:pt x="195" y="102"/>
                </a:cubicBezTo>
                <a:cubicBezTo>
                  <a:pt x="194" y="102"/>
                  <a:pt x="194" y="102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ubicBezTo>
                  <a:pt x="193" y="102"/>
                  <a:pt x="192" y="102"/>
                  <a:pt x="192" y="101"/>
                </a:cubicBezTo>
                <a:cubicBezTo>
                  <a:pt x="191" y="101"/>
                  <a:pt x="191" y="101"/>
                  <a:pt x="190" y="100"/>
                </a:cubicBezTo>
                <a:cubicBezTo>
                  <a:pt x="190" y="99"/>
                  <a:pt x="190" y="99"/>
                  <a:pt x="185" y="97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7"/>
                  <a:pt x="183" y="97"/>
                  <a:pt x="183" y="97"/>
                </a:cubicBezTo>
                <a:cubicBezTo>
                  <a:pt x="183" y="97"/>
                  <a:pt x="183" y="97"/>
                  <a:pt x="183" y="97"/>
                </a:cubicBezTo>
                <a:cubicBezTo>
                  <a:pt x="183" y="97"/>
                  <a:pt x="183" y="97"/>
                  <a:pt x="183" y="97"/>
                </a:cubicBezTo>
                <a:cubicBezTo>
                  <a:pt x="183" y="97"/>
                  <a:pt x="183" y="97"/>
                  <a:pt x="182" y="97"/>
                </a:cubicBezTo>
                <a:cubicBezTo>
                  <a:pt x="178" y="98"/>
                  <a:pt x="173" y="97"/>
                  <a:pt x="168" y="99"/>
                </a:cubicBezTo>
                <a:cubicBezTo>
                  <a:pt x="169" y="103"/>
                  <a:pt x="164" y="107"/>
                  <a:pt x="168" y="111"/>
                </a:cubicBezTo>
                <a:cubicBezTo>
                  <a:pt x="167" y="113"/>
                  <a:pt x="164" y="114"/>
                  <a:pt x="164" y="116"/>
                </a:cubicBezTo>
                <a:cubicBezTo>
                  <a:pt x="164" y="119"/>
                  <a:pt x="167" y="121"/>
                  <a:pt x="167" y="123"/>
                </a:cubicBezTo>
                <a:cubicBezTo>
                  <a:pt x="167" y="124"/>
                  <a:pt x="167" y="134"/>
                  <a:pt x="161" y="136"/>
                </a:cubicBezTo>
                <a:cubicBezTo>
                  <a:pt x="159" y="136"/>
                  <a:pt x="156" y="137"/>
                  <a:pt x="157" y="140"/>
                </a:cubicBezTo>
                <a:cubicBezTo>
                  <a:pt x="157" y="140"/>
                  <a:pt x="157" y="140"/>
                  <a:pt x="155" y="141"/>
                </a:cubicBezTo>
                <a:cubicBezTo>
                  <a:pt x="154" y="147"/>
                  <a:pt x="158" y="155"/>
                  <a:pt x="151" y="160"/>
                </a:cubicBezTo>
                <a:cubicBezTo>
                  <a:pt x="148" y="157"/>
                  <a:pt x="144" y="156"/>
                  <a:pt x="141" y="154"/>
                </a:cubicBezTo>
                <a:cubicBezTo>
                  <a:pt x="143" y="149"/>
                  <a:pt x="142" y="147"/>
                  <a:pt x="141" y="145"/>
                </a:cubicBezTo>
                <a:cubicBezTo>
                  <a:pt x="142" y="144"/>
                  <a:pt x="142" y="143"/>
                  <a:pt x="143" y="143"/>
                </a:cubicBezTo>
                <a:cubicBezTo>
                  <a:pt x="143" y="143"/>
                  <a:pt x="143" y="142"/>
                  <a:pt x="143" y="142"/>
                </a:cubicBezTo>
                <a:cubicBezTo>
                  <a:pt x="143" y="142"/>
                  <a:pt x="142" y="142"/>
                  <a:pt x="142" y="142"/>
                </a:cubicBezTo>
                <a:cubicBezTo>
                  <a:pt x="142" y="142"/>
                  <a:pt x="142" y="142"/>
                  <a:pt x="142" y="142"/>
                </a:cubicBezTo>
                <a:cubicBezTo>
                  <a:pt x="142" y="142"/>
                  <a:pt x="141" y="142"/>
                  <a:pt x="141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42"/>
                  <a:pt x="140" y="141"/>
                  <a:pt x="140" y="141"/>
                </a:cubicBezTo>
                <a:cubicBezTo>
                  <a:pt x="140" y="141"/>
                  <a:pt x="140" y="141"/>
                  <a:pt x="140" y="141"/>
                </a:cubicBezTo>
                <a:cubicBezTo>
                  <a:pt x="139" y="141"/>
                  <a:pt x="139" y="141"/>
                  <a:pt x="139" y="141"/>
                </a:cubicBezTo>
                <a:cubicBezTo>
                  <a:pt x="139" y="141"/>
                  <a:pt x="139" y="141"/>
                  <a:pt x="139" y="141"/>
                </a:cubicBezTo>
                <a:cubicBezTo>
                  <a:pt x="138" y="141"/>
                  <a:pt x="138" y="141"/>
                  <a:pt x="138" y="141"/>
                </a:cubicBezTo>
                <a:cubicBezTo>
                  <a:pt x="138" y="141"/>
                  <a:pt x="138" y="141"/>
                  <a:pt x="138" y="141"/>
                </a:cubicBezTo>
                <a:cubicBezTo>
                  <a:pt x="138" y="141"/>
                  <a:pt x="138" y="141"/>
                  <a:pt x="137" y="141"/>
                </a:cubicBezTo>
                <a:cubicBezTo>
                  <a:pt x="137" y="141"/>
                  <a:pt x="137" y="141"/>
                  <a:pt x="137" y="141"/>
                </a:cubicBezTo>
                <a:cubicBezTo>
                  <a:pt x="137" y="141"/>
                  <a:pt x="136" y="141"/>
                  <a:pt x="135" y="141"/>
                </a:cubicBezTo>
                <a:cubicBezTo>
                  <a:pt x="135" y="141"/>
                  <a:pt x="134" y="141"/>
                  <a:pt x="133" y="141"/>
                </a:cubicBezTo>
                <a:cubicBezTo>
                  <a:pt x="133" y="141"/>
                  <a:pt x="133" y="141"/>
                  <a:pt x="133" y="141"/>
                </a:cubicBezTo>
                <a:cubicBezTo>
                  <a:pt x="132" y="141"/>
                  <a:pt x="132" y="141"/>
                  <a:pt x="131" y="141"/>
                </a:cubicBezTo>
                <a:cubicBezTo>
                  <a:pt x="128" y="140"/>
                  <a:pt x="126" y="137"/>
                  <a:pt x="123" y="136"/>
                </a:cubicBezTo>
                <a:cubicBezTo>
                  <a:pt x="123" y="135"/>
                  <a:pt x="122" y="135"/>
                  <a:pt x="122" y="135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0" y="135"/>
                  <a:pt x="120" y="135"/>
                  <a:pt x="119" y="135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18" y="135"/>
                  <a:pt x="118" y="136"/>
                  <a:pt x="117" y="136"/>
                </a:cubicBezTo>
                <a:cubicBezTo>
                  <a:pt x="117" y="136"/>
                  <a:pt x="116" y="136"/>
                  <a:pt x="116" y="137"/>
                </a:cubicBezTo>
                <a:cubicBezTo>
                  <a:pt x="116" y="137"/>
                  <a:pt x="116" y="137"/>
                  <a:pt x="116" y="137"/>
                </a:cubicBezTo>
                <a:cubicBezTo>
                  <a:pt x="115" y="137"/>
                  <a:pt x="115" y="137"/>
                  <a:pt x="114" y="137"/>
                </a:cubicBezTo>
                <a:cubicBezTo>
                  <a:pt x="113" y="137"/>
                  <a:pt x="113" y="137"/>
                  <a:pt x="112" y="130"/>
                </a:cubicBezTo>
                <a:cubicBezTo>
                  <a:pt x="112" y="128"/>
                  <a:pt x="112" y="128"/>
                  <a:pt x="107" y="128"/>
                </a:cubicBezTo>
                <a:cubicBezTo>
                  <a:pt x="105" y="121"/>
                  <a:pt x="122" y="108"/>
                  <a:pt x="129" y="103"/>
                </a:cubicBezTo>
                <a:cubicBezTo>
                  <a:pt x="129" y="101"/>
                  <a:pt x="126" y="102"/>
                  <a:pt x="125" y="101"/>
                </a:cubicBezTo>
                <a:cubicBezTo>
                  <a:pt x="139" y="98"/>
                  <a:pt x="139" y="98"/>
                  <a:pt x="147" y="90"/>
                </a:cubicBezTo>
                <a:cubicBezTo>
                  <a:pt x="146" y="90"/>
                  <a:pt x="146" y="90"/>
                  <a:pt x="145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3" y="90"/>
                  <a:pt x="143" y="90"/>
                  <a:pt x="143" y="90"/>
                </a:cubicBezTo>
                <a:cubicBezTo>
                  <a:pt x="143" y="90"/>
                  <a:pt x="143" y="90"/>
                  <a:pt x="142" y="90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2" y="90"/>
                  <a:pt x="142" y="90"/>
                  <a:pt x="141" y="90"/>
                </a:cubicBezTo>
                <a:cubicBezTo>
                  <a:pt x="141" y="90"/>
                  <a:pt x="141" y="90"/>
                  <a:pt x="141" y="90"/>
                </a:cubicBezTo>
                <a:cubicBezTo>
                  <a:pt x="140" y="90"/>
                  <a:pt x="140" y="90"/>
                  <a:pt x="140" y="90"/>
                </a:cubicBezTo>
                <a:cubicBezTo>
                  <a:pt x="140" y="90"/>
                  <a:pt x="140" y="90"/>
                  <a:pt x="139" y="90"/>
                </a:cubicBezTo>
                <a:cubicBezTo>
                  <a:pt x="139" y="90"/>
                  <a:pt x="139" y="90"/>
                  <a:pt x="139" y="90"/>
                </a:cubicBezTo>
                <a:cubicBezTo>
                  <a:pt x="138" y="90"/>
                  <a:pt x="138" y="89"/>
                  <a:pt x="138" y="89"/>
                </a:cubicBezTo>
                <a:cubicBezTo>
                  <a:pt x="138" y="89"/>
                  <a:pt x="138" y="89"/>
                  <a:pt x="137" y="89"/>
                </a:cubicBezTo>
                <a:cubicBezTo>
                  <a:pt x="137" y="89"/>
                  <a:pt x="136" y="89"/>
                  <a:pt x="136" y="88"/>
                </a:cubicBezTo>
                <a:cubicBezTo>
                  <a:pt x="141" y="86"/>
                  <a:pt x="148" y="90"/>
                  <a:pt x="152" y="84"/>
                </a:cubicBezTo>
                <a:cubicBezTo>
                  <a:pt x="151" y="83"/>
                  <a:pt x="151" y="83"/>
                  <a:pt x="150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1" y="82"/>
                  <a:pt x="151" y="82"/>
                  <a:pt x="151" y="82"/>
                </a:cubicBezTo>
                <a:cubicBezTo>
                  <a:pt x="151" y="82"/>
                  <a:pt x="151" y="82"/>
                  <a:pt x="151" y="82"/>
                </a:cubicBezTo>
                <a:cubicBezTo>
                  <a:pt x="151" y="82"/>
                  <a:pt x="152" y="82"/>
                  <a:pt x="15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3" y="81"/>
                  <a:pt x="154" y="81"/>
                </a:cubicBezTo>
                <a:cubicBezTo>
                  <a:pt x="154" y="81"/>
                  <a:pt x="154" y="81"/>
                  <a:pt x="154" y="81"/>
                </a:cubicBezTo>
                <a:cubicBezTo>
                  <a:pt x="154" y="81"/>
                  <a:pt x="154" y="81"/>
                  <a:pt x="154" y="81"/>
                </a:cubicBezTo>
                <a:cubicBezTo>
                  <a:pt x="155" y="81"/>
                  <a:pt x="155" y="81"/>
                  <a:pt x="155" y="82"/>
                </a:cubicBezTo>
                <a:cubicBezTo>
                  <a:pt x="164" y="78"/>
                  <a:pt x="164" y="78"/>
                  <a:pt x="167" y="76"/>
                </a:cubicBezTo>
                <a:cubicBezTo>
                  <a:pt x="167" y="76"/>
                  <a:pt x="168" y="75"/>
                  <a:pt x="168" y="74"/>
                </a:cubicBezTo>
                <a:cubicBezTo>
                  <a:pt x="169" y="73"/>
                  <a:pt x="168" y="71"/>
                  <a:pt x="169" y="69"/>
                </a:cubicBezTo>
                <a:cubicBezTo>
                  <a:pt x="169" y="68"/>
                  <a:pt x="171" y="68"/>
                  <a:pt x="172" y="67"/>
                </a:cubicBezTo>
                <a:cubicBezTo>
                  <a:pt x="173" y="66"/>
                  <a:pt x="173" y="65"/>
                  <a:pt x="173" y="64"/>
                </a:cubicBezTo>
                <a:cubicBezTo>
                  <a:pt x="173" y="64"/>
                  <a:pt x="173" y="64"/>
                  <a:pt x="173" y="64"/>
                </a:cubicBezTo>
                <a:cubicBezTo>
                  <a:pt x="173" y="64"/>
                  <a:pt x="173" y="64"/>
                  <a:pt x="173" y="64"/>
                </a:cubicBezTo>
                <a:cubicBezTo>
                  <a:pt x="173" y="64"/>
                  <a:pt x="173" y="64"/>
                  <a:pt x="173" y="64"/>
                </a:cubicBezTo>
                <a:cubicBezTo>
                  <a:pt x="173" y="64"/>
                  <a:pt x="173" y="64"/>
                  <a:pt x="173" y="64"/>
                </a:cubicBezTo>
                <a:cubicBezTo>
                  <a:pt x="173" y="64"/>
                  <a:pt x="173" y="64"/>
                  <a:pt x="173" y="64"/>
                </a:cubicBezTo>
                <a:cubicBezTo>
                  <a:pt x="172" y="64"/>
                  <a:pt x="172" y="63"/>
                  <a:pt x="172" y="63"/>
                </a:cubicBezTo>
                <a:cubicBezTo>
                  <a:pt x="172" y="63"/>
                  <a:pt x="172" y="63"/>
                  <a:pt x="172" y="63"/>
                </a:cubicBezTo>
                <a:cubicBezTo>
                  <a:pt x="172" y="63"/>
                  <a:pt x="172" y="63"/>
                  <a:pt x="172" y="63"/>
                </a:cubicBezTo>
                <a:cubicBezTo>
                  <a:pt x="171" y="63"/>
                  <a:pt x="171" y="63"/>
                  <a:pt x="171" y="63"/>
                </a:cubicBezTo>
                <a:cubicBezTo>
                  <a:pt x="171" y="63"/>
                  <a:pt x="171" y="63"/>
                  <a:pt x="171" y="62"/>
                </a:cubicBezTo>
                <a:cubicBezTo>
                  <a:pt x="171" y="62"/>
                  <a:pt x="170" y="62"/>
                  <a:pt x="170" y="62"/>
                </a:cubicBezTo>
                <a:cubicBezTo>
                  <a:pt x="170" y="62"/>
                  <a:pt x="170" y="62"/>
                  <a:pt x="170" y="62"/>
                </a:cubicBezTo>
                <a:cubicBezTo>
                  <a:pt x="170" y="62"/>
                  <a:pt x="169" y="62"/>
                  <a:pt x="169" y="62"/>
                </a:cubicBezTo>
                <a:cubicBezTo>
                  <a:pt x="169" y="62"/>
                  <a:pt x="169" y="62"/>
                  <a:pt x="169" y="62"/>
                </a:cubicBezTo>
                <a:cubicBezTo>
                  <a:pt x="169" y="62"/>
                  <a:pt x="168" y="62"/>
                  <a:pt x="168" y="62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68" y="62"/>
                  <a:pt x="168" y="62"/>
                  <a:pt x="167" y="62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6" y="62"/>
                  <a:pt x="166" y="62"/>
                  <a:pt x="166" y="63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5" y="64"/>
                  <a:pt x="165" y="64"/>
                  <a:pt x="164" y="64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4" y="66"/>
                  <a:pt x="164" y="66"/>
                  <a:pt x="164" y="66"/>
                </a:cubicBezTo>
                <a:cubicBezTo>
                  <a:pt x="163" y="66"/>
                  <a:pt x="163" y="67"/>
                  <a:pt x="163" y="68"/>
                </a:cubicBezTo>
                <a:cubicBezTo>
                  <a:pt x="163" y="68"/>
                  <a:pt x="162" y="68"/>
                  <a:pt x="162" y="69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1" y="69"/>
                  <a:pt x="161" y="70"/>
                  <a:pt x="160" y="70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60" y="71"/>
                  <a:pt x="160" y="71"/>
                  <a:pt x="159" y="72"/>
                </a:cubicBezTo>
                <a:cubicBezTo>
                  <a:pt x="159" y="72"/>
                  <a:pt x="158" y="73"/>
                  <a:pt x="158" y="73"/>
                </a:cubicBezTo>
                <a:cubicBezTo>
                  <a:pt x="158" y="73"/>
                  <a:pt x="158" y="73"/>
                  <a:pt x="158" y="73"/>
                </a:cubicBezTo>
                <a:cubicBezTo>
                  <a:pt x="157" y="74"/>
                  <a:pt x="157" y="74"/>
                  <a:pt x="157" y="75"/>
                </a:cubicBezTo>
                <a:cubicBezTo>
                  <a:pt x="157" y="75"/>
                  <a:pt x="156" y="75"/>
                  <a:pt x="156" y="75"/>
                </a:cubicBezTo>
                <a:cubicBezTo>
                  <a:pt x="156" y="75"/>
                  <a:pt x="156" y="76"/>
                  <a:pt x="155" y="76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55" y="77"/>
                  <a:pt x="154" y="77"/>
                  <a:pt x="154" y="77"/>
                </a:cubicBezTo>
                <a:cubicBezTo>
                  <a:pt x="154" y="77"/>
                  <a:pt x="154" y="77"/>
                  <a:pt x="154" y="77"/>
                </a:cubicBezTo>
                <a:cubicBezTo>
                  <a:pt x="153" y="77"/>
                  <a:pt x="153" y="77"/>
                  <a:pt x="152" y="77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7"/>
                  <a:pt x="151" y="77"/>
                  <a:pt x="151" y="77"/>
                </a:cubicBezTo>
                <a:cubicBezTo>
                  <a:pt x="151" y="77"/>
                  <a:pt x="151" y="77"/>
                  <a:pt x="151" y="77"/>
                </a:cubicBezTo>
                <a:cubicBezTo>
                  <a:pt x="150" y="77"/>
                  <a:pt x="150" y="77"/>
                  <a:pt x="149" y="76"/>
                </a:cubicBezTo>
                <a:cubicBezTo>
                  <a:pt x="150" y="73"/>
                  <a:pt x="157" y="71"/>
                  <a:pt x="154" y="67"/>
                </a:cubicBezTo>
                <a:cubicBezTo>
                  <a:pt x="150" y="69"/>
                  <a:pt x="148" y="72"/>
                  <a:pt x="146" y="75"/>
                </a:cubicBezTo>
                <a:cubicBezTo>
                  <a:pt x="145" y="73"/>
                  <a:pt x="149" y="68"/>
                  <a:pt x="149" y="68"/>
                </a:cubicBezTo>
                <a:cubicBezTo>
                  <a:pt x="149" y="68"/>
                  <a:pt x="149" y="68"/>
                  <a:pt x="145" y="68"/>
                </a:cubicBezTo>
                <a:cubicBezTo>
                  <a:pt x="151" y="59"/>
                  <a:pt x="151" y="59"/>
                  <a:pt x="151" y="58"/>
                </a:cubicBezTo>
                <a:cubicBezTo>
                  <a:pt x="151" y="57"/>
                  <a:pt x="150" y="57"/>
                  <a:pt x="150" y="57"/>
                </a:cubicBezTo>
                <a:cubicBezTo>
                  <a:pt x="153" y="52"/>
                  <a:pt x="153" y="52"/>
                  <a:pt x="168" y="43"/>
                </a:cubicBezTo>
                <a:cubicBezTo>
                  <a:pt x="168" y="43"/>
                  <a:pt x="168" y="43"/>
                  <a:pt x="168" y="43"/>
                </a:cubicBezTo>
                <a:cubicBezTo>
                  <a:pt x="168" y="43"/>
                  <a:pt x="168" y="43"/>
                  <a:pt x="168" y="43"/>
                </a:cubicBezTo>
                <a:cubicBezTo>
                  <a:pt x="168" y="43"/>
                  <a:pt x="168" y="43"/>
                  <a:pt x="167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67" y="43"/>
                  <a:pt x="167" y="43"/>
                  <a:pt x="166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54" y="46"/>
                  <a:pt x="137" y="69"/>
                  <a:pt x="137" y="69"/>
                </a:cubicBezTo>
                <a:cubicBezTo>
                  <a:pt x="137" y="69"/>
                  <a:pt x="138" y="69"/>
                  <a:pt x="138" y="70"/>
                </a:cubicBezTo>
                <a:cubicBezTo>
                  <a:pt x="139" y="70"/>
                  <a:pt x="140" y="69"/>
                  <a:pt x="142" y="69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39" y="71"/>
                  <a:pt x="139" y="72"/>
                  <a:pt x="137" y="73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38" y="74"/>
                  <a:pt x="138" y="74"/>
                  <a:pt x="138" y="74"/>
                </a:cubicBezTo>
                <a:cubicBezTo>
                  <a:pt x="136" y="78"/>
                  <a:pt x="130" y="80"/>
                  <a:pt x="128" y="84"/>
                </a:cubicBezTo>
                <a:cubicBezTo>
                  <a:pt x="126" y="82"/>
                  <a:pt x="126" y="82"/>
                  <a:pt x="130" y="78"/>
                </a:cubicBezTo>
                <a:cubicBezTo>
                  <a:pt x="129" y="78"/>
                  <a:pt x="129" y="78"/>
                  <a:pt x="128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7" y="78"/>
                  <a:pt x="127" y="79"/>
                  <a:pt x="127" y="79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127" y="79"/>
                  <a:pt x="126" y="79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80"/>
                  <a:pt x="125" y="80"/>
                  <a:pt x="125" y="80"/>
                </a:cubicBezTo>
                <a:cubicBezTo>
                  <a:pt x="125" y="80"/>
                  <a:pt x="125" y="80"/>
                  <a:pt x="124" y="80"/>
                </a:cubicBezTo>
                <a:cubicBezTo>
                  <a:pt x="124" y="81"/>
                  <a:pt x="124" y="81"/>
                  <a:pt x="123" y="81"/>
                </a:cubicBezTo>
                <a:cubicBezTo>
                  <a:pt x="123" y="81"/>
                  <a:pt x="123" y="82"/>
                  <a:pt x="123" y="82"/>
                </a:cubicBezTo>
                <a:cubicBezTo>
                  <a:pt x="122" y="82"/>
                  <a:pt x="121" y="83"/>
                  <a:pt x="121" y="83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0" y="83"/>
                  <a:pt x="120" y="83"/>
                  <a:pt x="120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4"/>
                  <a:pt x="119" y="84"/>
                </a:cubicBezTo>
                <a:cubicBezTo>
                  <a:pt x="119" y="84"/>
                  <a:pt x="119" y="84"/>
                  <a:pt x="119" y="84"/>
                </a:cubicBezTo>
                <a:cubicBezTo>
                  <a:pt x="119" y="84"/>
                  <a:pt x="119" y="84"/>
                  <a:pt x="118" y="84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18" y="84"/>
                  <a:pt x="117" y="84"/>
                  <a:pt x="117" y="84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6" y="85"/>
                  <a:pt x="115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4" y="85"/>
                  <a:pt x="114" y="85"/>
                  <a:pt x="113" y="85"/>
                </a:cubicBezTo>
                <a:cubicBezTo>
                  <a:pt x="113" y="85"/>
                  <a:pt x="113" y="85"/>
                  <a:pt x="112" y="85"/>
                </a:cubicBezTo>
                <a:cubicBezTo>
                  <a:pt x="112" y="85"/>
                  <a:pt x="111" y="85"/>
                  <a:pt x="110" y="85"/>
                </a:cubicBezTo>
                <a:cubicBezTo>
                  <a:pt x="109" y="84"/>
                  <a:pt x="109" y="83"/>
                  <a:pt x="109" y="82"/>
                </a:cubicBezTo>
                <a:cubicBezTo>
                  <a:pt x="102" y="84"/>
                  <a:pt x="100" y="88"/>
                  <a:pt x="96" y="96"/>
                </a:cubicBezTo>
                <a:cubicBezTo>
                  <a:pt x="95" y="94"/>
                  <a:pt x="97" y="92"/>
                  <a:pt x="97" y="90"/>
                </a:cubicBezTo>
                <a:cubicBezTo>
                  <a:pt x="96" y="90"/>
                  <a:pt x="96" y="90"/>
                  <a:pt x="95" y="90"/>
                </a:cubicBezTo>
                <a:cubicBezTo>
                  <a:pt x="95" y="90"/>
                  <a:pt x="95" y="90"/>
                  <a:pt x="95" y="91"/>
                </a:cubicBezTo>
                <a:cubicBezTo>
                  <a:pt x="94" y="91"/>
                  <a:pt x="94" y="91"/>
                  <a:pt x="94" y="91"/>
                </a:cubicBezTo>
                <a:cubicBezTo>
                  <a:pt x="94" y="91"/>
                  <a:pt x="94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0" y="92"/>
                </a:cubicBezTo>
                <a:cubicBezTo>
                  <a:pt x="90" y="92"/>
                  <a:pt x="90" y="93"/>
                  <a:pt x="90" y="93"/>
                </a:cubicBezTo>
                <a:cubicBezTo>
                  <a:pt x="89" y="93"/>
                  <a:pt x="89" y="93"/>
                  <a:pt x="89" y="93"/>
                </a:cubicBezTo>
                <a:cubicBezTo>
                  <a:pt x="89" y="93"/>
                  <a:pt x="89" y="93"/>
                  <a:pt x="88" y="93"/>
                </a:cubicBezTo>
                <a:cubicBezTo>
                  <a:pt x="88" y="93"/>
                  <a:pt x="88" y="93"/>
                  <a:pt x="88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3"/>
                  <a:pt x="86" y="93"/>
                  <a:pt x="86" y="93"/>
                </a:cubicBezTo>
                <a:cubicBezTo>
                  <a:pt x="87" y="91"/>
                  <a:pt x="90" y="91"/>
                  <a:pt x="91" y="88"/>
                </a:cubicBezTo>
                <a:cubicBezTo>
                  <a:pt x="91" y="88"/>
                  <a:pt x="90" y="88"/>
                  <a:pt x="90" y="88"/>
                </a:cubicBezTo>
                <a:cubicBezTo>
                  <a:pt x="90" y="88"/>
                  <a:pt x="90" y="88"/>
                  <a:pt x="89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7" y="88"/>
                  <a:pt x="87" y="88"/>
                  <a:pt x="86" y="88"/>
                </a:cubicBezTo>
                <a:cubicBezTo>
                  <a:pt x="86" y="88"/>
                  <a:pt x="86" y="87"/>
                  <a:pt x="85" y="87"/>
                </a:cubicBezTo>
                <a:cubicBezTo>
                  <a:pt x="83" y="87"/>
                  <a:pt x="82" y="89"/>
                  <a:pt x="81" y="90"/>
                </a:cubicBezTo>
                <a:cubicBezTo>
                  <a:pt x="81" y="89"/>
                  <a:pt x="82" y="89"/>
                  <a:pt x="82" y="88"/>
                </a:cubicBezTo>
                <a:cubicBezTo>
                  <a:pt x="81" y="89"/>
                  <a:pt x="81" y="89"/>
                  <a:pt x="79" y="90"/>
                </a:cubicBezTo>
                <a:cubicBezTo>
                  <a:pt x="80" y="89"/>
                  <a:pt x="80" y="89"/>
                  <a:pt x="83" y="85"/>
                </a:cubicBezTo>
                <a:cubicBezTo>
                  <a:pt x="78" y="90"/>
                  <a:pt x="78" y="90"/>
                  <a:pt x="70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3" y="94"/>
                  <a:pt x="76" y="92"/>
                  <a:pt x="78" y="89"/>
                </a:cubicBezTo>
                <a:cubicBezTo>
                  <a:pt x="78" y="89"/>
                  <a:pt x="72" y="94"/>
                  <a:pt x="65" y="101"/>
                </a:cubicBezTo>
                <a:cubicBezTo>
                  <a:pt x="65" y="100"/>
                  <a:pt x="66" y="100"/>
                  <a:pt x="66" y="100"/>
                </a:cubicBezTo>
                <a:cubicBezTo>
                  <a:pt x="62" y="105"/>
                  <a:pt x="56" y="111"/>
                  <a:pt x="51" y="116"/>
                </a:cubicBezTo>
                <a:cubicBezTo>
                  <a:pt x="32" y="142"/>
                  <a:pt x="31" y="142"/>
                  <a:pt x="23" y="156"/>
                </a:cubicBezTo>
                <a:cubicBezTo>
                  <a:pt x="23" y="156"/>
                  <a:pt x="23" y="156"/>
                  <a:pt x="23" y="156"/>
                </a:cubicBezTo>
                <a:cubicBezTo>
                  <a:pt x="23" y="156"/>
                  <a:pt x="23" y="156"/>
                  <a:pt x="23" y="156"/>
                </a:cubicBezTo>
                <a:cubicBezTo>
                  <a:pt x="17" y="170"/>
                  <a:pt x="17" y="170"/>
                  <a:pt x="17" y="174"/>
                </a:cubicBezTo>
                <a:cubicBezTo>
                  <a:pt x="16" y="175"/>
                  <a:pt x="16" y="177"/>
                  <a:pt x="16" y="178"/>
                </a:cubicBezTo>
                <a:cubicBezTo>
                  <a:pt x="16" y="178"/>
                  <a:pt x="16" y="179"/>
                  <a:pt x="16" y="179"/>
                </a:cubicBezTo>
                <a:cubicBezTo>
                  <a:pt x="15" y="185"/>
                  <a:pt x="15" y="185"/>
                  <a:pt x="13" y="195"/>
                </a:cubicBezTo>
                <a:cubicBezTo>
                  <a:pt x="12" y="197"/>
                  <a:pt x="13" y="199"/>
                  <a:pt x="13" y="201"/>
                </a:cubicBezTo>
                <a:cubicBezTo>
                  <a:pt x="13" y="201"/>
                  <a:pt x="13" y="201"/>
                  <a:pt x="12" y="201"/>
                </a:cubicBezTo>
                <a:cubicBezTo>
                  <a:pt x="12" y="201"/>
                  <a:pt x="11" y="201"/>
                  <a:pt x="11" y="201"/>
                </a:cubicBezTo>
                <a:cubicBezTo>
                  <a:pt x="11" y="201"/>
                  <a:pt x="11" y="201"/>
                  <a:pt x="11" y="200"/>
                </a:cubicBezTo>
                <a:cubicBezTo>
                  <a:pt x="11" y="200"/>
                  <a:pt x="11" y="199"/>
                  <a:pt x="10" y="199"/>
                </a:cubicBezTo>
                <a:cubicBezTo>
                  <a:pt x="10" y="199"/>
                  <a:pt x="10" y="199"/>
                  <a:pt x="10" y="199"/>
                </a:cubicBezTo>
                <a:cubicBezTo>
                  <a:pt x="10" y="199"/>
                  <a:pt x="10" y="202"/>
                  <a:pt x="10" y="205"/>
                </a:cubicBezTo>
                <a:cubicBezTo>
                  <a:pt x="10" y="205"/>
                  <a:pt x="11" y="205"/>
                  <a:pt x="11" y="206"/>
                </a:cubicBezTo>
                <a:cubicBezTo>
                  <a:pt x="11" y="206"/>
                  <a:pt x="11" y="206"/>
                  <a:pt x="11" y="206"/>
                </a:cubicBezTo>
                <a:cubicBezTo>
                  <a:pt x="11" y="206"/>
                  <a:pt x="11" y="206"/>
                  <a:pt x="11" y="206"/>
                </a:cubicBezTo>
                <a:cubicBezTo>
                  <a:pt x="11" y="206"/>
                  <a:pt x="11" y="206"/>
                  <a:pt x="11" y="206"/>
                </a:cubicBezTo>
                <a:cubicBezTo>
                  <a:pt x="12" y="206"/>
                  <a:pt x="12" y="207"/>
                  <a:pt x="12" y="207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13" y="207"/>
                  <a:pt x="13" y="207"/>
                  <a:pt x="13" y="207"/>
                </a:cubicBezTo>
                <a:cubicBezTo>
                  <a:pt x="13" y="207"/>
                  <a:pt x="13" y="206"/>
                  <a:pt x="14" y="205"/>
                </a:cubicBezTo>
                <a:cubicBezTo>
                  <a:pt x="14" y="205"/>
                  <a:pt x="14" y="204"/>
                  <a:pt x="14" y="204"/>
                </a:cubicBezTo>
                <a:cubicBezTo>
                  <a:pt x="14" y="204"/>
                  <a:pt x="14" y="203"/>
                  <a:pt x="14" y="203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5" y="205"/>
                  <a:pt x="15" y="207"/>
                  <a:pt x="15" y="210"/>
                </a:cubicBezTo>
                <a:cubicBezTo>
                  <a:pt x="15" y="209"/>
                  <a:pt x="14" y="209"/>
                  <a:pt x="13" y="208"/>
                </a:cubicBezTo>
                <a:cubicBezTo>
                  <a:pt x="3" y="220"/>
                  <a:pt x="0" y="281"/>
                  <a:pt x="6" y="292"/>
                </a:cubicBezTo>
                <a:cubicBezTo>
                  <a:pt x="7" y="292"/>
                  <a:pt x="7" y="292"/>
                  <a:pt x="21" y="321"/>
                </a:cubicBezTo>
                <a:cubicBezTo>
                  <a:pt x="20" y="321"/>
                  <a:pt x="19" y="321"/>
                  <a:pt x="18" y="321"/>
                </a:cubicBezTo>
                <a:cubicBezTo>
                  <a:pt x="19" y="325"/>
                  <a:pt x="32" y="340"/>
                  <a:pt x="32" y="341"/>
                </a:cubicBezTo>
                <a:cubicBezTo>
                  <a:pt x="33" y="339"/>
                  <a:pt x="34" y="337"/>
                  <a:pt x="28" y="329"/>
                </a:cubicBezTo>
                <a:cubicBezTo>
                  <a:pt x="26" y="326"/>
                  <a:pt x="23" y="321"/>
                  <a:pt x="18" y="301"/>
                </a:cubicBezTo>
                <a:cubicBezTo>
                  <a:pt x="24" y="306"/>
                  <a:pt x="25" y="309"/>
                  <a:pt x="26" y="313"/>
                </a:cubicBezTo>
                <a:cubicBezTo>
                  <a:pt x="26" y="315"/>
                  <a:pt x="27" y="318"/>
                  <a:pt x="28" y="320"/>
                </a:cubicBezTo>
                <a:cubicBezTo>
                  <a:pt x="31" y="324"/>
                  <a:pt x="34" y="328"/>
                  <a:pt x="36" y="332"/>
                </a:cubicBezTo>
                <a:cubicBezTo>
                  <a:pt x="40" y="337"/>
                  <a:pt x="46" y="340"/>
                  <a:pt x="49" y="345"/>
                </a:cubicBezTo>
                <a:cubicBezTo>
                  <a:pt x="51" y="350"/>
                  <a:pt x="50" y="356"/>
                  <a:pt x="55" y="359"/>
                </a:cubicBezTo>
                <a:cubicBezTo>
                  <a:pt x="55" y="360"/>
                  <a:pt x="57" y="360"/>
                  <a:pt x="57" y="360"/>
                </a:cubicBezTo>
                <a:cubicBezTo>
                  <a:pt x="59" y="361"/>
                  <a:pt x="60" y="362"/>
                  <a:pt x="62" y="362"/>
                </a:cubicBezTo>
                <a:cubicBezTo>
                  <a:pt x="67" y="363"/>
                  <a:pt x="72" y="364"/>
                  <a:pt x="77" y="365"/>
                </a:cubicBezTo>
                <a:cubicBezTo>
                  <a:pt x="78" y="366"/>
                  <a:pt x="78" y="366"/>
                  <a:pt x="79" y="366"/>
                </a:cubicBezTo>
                <a:cubicBezTo>
                  <a:pt x="79" y="366"/>
                  <a:pt x="79" y="366"/>
                  <a:pt x="79" y="366"/>
                </a:cubicBezTo>
                <a:cubicBezTo>
                  <a:pt x="80" y="366"/>
                  <a:pt x="80" y="366"/>
                  <a:pt x="80" y="366"/>
                </a:cubicBezTo>
                <a:cubicBezTo>
                  <a:pt x="80" y="366"/>
                  <a:pt x="80" y="366"/>
                  <a:pt x="80" y="366"/>
                </a:cubicBezTo>
                <a:cubicBezTo>
                  <a:pt x="81" y="366"/>
                  <a:pt x="82" y="366"/>
                  <a:pt x="84" y="366"/>
                </a:cubicBezTo>
                <a:cubicBezTo>
                  <a:pt x="85" y="365"/>
                  <a:pt x="86" y="365"/>
                  <a:pt x="87" y="365"/>
                </a:cubicBezTo>
                <a:cubicBezTo>
                  <a:pt x="87" y="365"/>
                  <a:pt x="88" y="365"/>
                  <a:pt x="89" y="365"/>
                </a:cubicBezTo>
                <a:cubicBezTo>
                  <a:pt x="89" y="365"/>
                  <a:pt x="89" y="365"/>
                  <a:pt x="89" y="365"/>
                </a:cubicBezTo>
                <a:cubicBezTo>
                  <a:pt x="89" y="366"/>
                  <a:pt x="90" y="366"/>
                  <a:pt x="90" y="366"/>
                </a:cubicBezTo>
                <a:cubicBezTo>
                  <a:pt x="91" y="366"/>
                  <a:pt x="91" y="366"/>
                  <a:pt x="91" y="366"/>
                </a:cubicBezTo>
                <a:cubicBezTo>
                  <a:pt x="91" y="366"/>
                  <a:pt x="92" y="366"/>
                  <a:pt x="93" y="367"/>
                </a:cubicBezTo>
                <a:cubicBezTo>
                  <a:pt x="104" y="373"/>
                  <a:pt x="104" y="373"/>
                  <a:pt x="108" y="374"/>
                </a:cubicBezTo>
                <a:cubicBezTo>
                  <a:pt x="109" y="374"/>
                  <a:pt x="110" y="374"/>
                  <a:pt x="110" y="374"/>
                </a:cubicBezTo>
                <a:cubicBezTo>
                  <a:pt x="111" y="374"/>
                  <a:pt x="112" y="374"/>
                  <a:pt x="113" y="375"/>
                </a:cubicBezTo>
                <a:cubicBezTo>
                  <a:pt x="114" y="375"/>
                  <a:pt x="114" y="375"/>
                  <a:pt x="114" y="375"/>
                </a:cubicBezTo>
                <a:cubicBezTo>
                  <a:pt x="115" y="375"/>
                  <a:pt x="116" y="375"/>
                  <a:pt x="116" y="376"/>
                </a:cubicBezTo>
                <a:cubicBezTo>
                  <a:pt x="117" y="376"/>
                  <a:pt x="117" y="376"/>
                  <a:pt x="118" y="376"/>
                </a:cubicBezTo>
                <a:cubicBezTo>
                  <a:pt x="118" y="376"/>
                  <a:pt x="119" y="377"/>
                  <a:pt x="119" y="377"/>
                </a:cubicBezTo>
                <a:cubicBezTo>
                  <a:pt x="120" y="377"/>
                  <a:pt x="120" y="378"/>
                  <a:pt x="120" y="378"/>
                </a:cubicBezTo>
                <a:cubicBezTo>
                  <a:pt x="121" y="378"/>
                  <a:pt x="121" y="378"/>
                  <a:pt x="122" y="379"/>
                </a:cubicBezTo>
                <a:cubicBezTo>
                  <a:pt x="122" y="379"/>
                  <a:pt x="123" y="379"/>
                  <a:pt x="123" y="380"/>
                </a:cubicBezTo>
                <a:cubicBezTo>
                  <a:pt x="124" y="380"/>
                  <a:pt x="124" y="380"/>
                  <a:pt x="125" y="381"/>
                </a:cubicBezTo>
                <a:cubicBezTo>
                  <a:pt x="125" y="381"/>
                  <a:pt x="125" y="381"/>
                  <a:pt x="126" y="382"/>
                </a:cubicBezTo>
                <a:cubicBezTo>
                  <a:pt x="126" y="382"/>
                  <a:pt x="127" y="382"/>
                  <a:pt x="127" y="383"/>
                </a:cubicBezTo>
                <a:cubicBezTo>
                  <a:pt x="128" y="383"/>
                  <a:pt x="128" y="383"/>
                  <a:pt x="128" y="384"/>
                </a:cubicBezTo>
                <a:cubicBezTo>
                  <a:pt x="129" y="384"/>
                  <a:pt x="130" y="385"/>
                  <a:pt x="131" y="386"/>
                </a:cubicBezTo>
                <a:cubicBezTo>
                  <a:pt x="131" y="386"/>
                  <a:pt x="132" y="387"/>
                  <a:pt x="132" y="387"/>
                </a:cubicBezTo>
                <a:cubicBezTo>
                  <a:pt x="132" y="387"/>
                  <a:pt x="133" y="388"/>
                  <a:pt x="133" y="388"/>
                </a:cubicBezTo>
                <a:cubicBezTo>
                  <a:pt x="134" y="388"/>
                  <a:pt x="134" y="389"/>
                  <a:pt x="134" y="389"/>
                </a:cubicBezTo>
                <a:cubicBezTo>
                  <a:pt x="135" y="389"/>
                  <a:pt x="135" y="390"/>
                  <a:pt x="136" y="390"/>
                </a:cubicBezTo>
                <a:cubicBezTo>
                  <a:pt x="136" y="390"/>
                  <a:pt x="137" y="391"/>
                  <a:pt x="137" y="391"/>
                </a:cubicBezTo>
                <a:cubicBezTo>
                  <a:pt x="137" y="392"/>
                  <a:pt x="138" y="392"/>
                  <a:pt x="138" y="392"/>
                </a:cubicBezTo>
                <a:cubicBezTo>
                  <a:pt x="139" y="392"/>
                  <a:pt x="139" y="393"/>
                  <a:pt x="140" y="393"/>
                </a:cubicBezTo>
                <a:cubicBezTo>
                  <a:pt x="140" y="393"/>
                  <a:pt x="140" y="394"/>
                  <a:pt x="141" y="394"/>
                </a:cubicBezTo>
                <a:cubicBezTo>
                  <a:pt x="141" y="394"/>
                  <a:pt x="142" y="395"/>
                  <a:pt x="142" y="395"/>
                </a:cubicBezTo>
                <a:cubicBezTo>
                  <a:pt x="143" y="395"/>
                  <a:pt x="143" y="395"/>
                  <a:pt x="144" y="395"/>
                </a:cubicBezTo>
                <a:cubicBezTo>
                  <a:pt x="144" y="396"/>
                  <a:pt x="145" y="396"/>
                  <a:pt x="145" y="396"/>
                </a:cubicBezTo>
                <a:cubicBezTo>
                  <a:pt x="146" y="396"/>
                  <a:pt x="146" y="397"/>
                  <a:pt x="147" y="397"/>
                </a:cubicBezTo>
                <a:cubicBezTo>
                  <a:pt x="147" y="397"/>
                  <a:pt x="148" y="397"/>
                  <a:pt x="148" y="397"/>
                </a:cubicBezTo>
                <a:cubicBezTo>
                  <a:pt x="149" y="397"/>
                  <a:pt x="149" y="397"/>
                  <a:pt x="150" y="398"/>
                </a:cubicBezTo>
                <a:cubicBezTo>
                  <a:pt x="150" y="398"/>
                  <a:pt x="151" y="398"/>
                  <a:pt x="152" y="398"/>
                </a:cubicBezTo>
                <a:cubicBezTo>
                  <a:pt x="152" y="398"/>
                  <a:pt x="153" y="398"/>
                  <a:pt x="153" y="398"/>
                </a:cubicBezTo>
                <a:cubicBezTo>
                  <a:pt x="154" y="398"/>
                  <a:pt x="154" y="398"/>
                  <a:pt x="155" y="398"/>
                </a:cubicBezTo>
                <a:cubicBezTo>
                  <a:pt x="155" y="398"/>
                  <a:pt x="155" y="398"/>
                  <a:pt x="156" y="398"/>
                </a:cubicBezTo>
                <a:cubicBezTo>
                  <a:pt x="156" y="397"/>
                  <a:pt x="157" y="397"/>
                  <a:pt x="157" y="396"/>
                </a:cubicBezTo>
                <a:cubicBezTo>
                  <a:pt x="157" y="396"/>
                  <a:pt x="157" y="396"/>
                  <a:pt x="157" y="396"/>
                </a:cubicBezTo>
                <a:cubicBezTo>
                  <a:pt x="158" y="395"/>
                  <a:pt x="158" y="395"/>
                  <a:pt x="159" y="394"/>
                </a:cubicBezTo>
                <a:cubicBezTo>
                  <a:pt x="159" y="394"/>
                  <a:pt x="159" y="394"/>
                  <a:pt x="159" y="394"/>
                </a:cubicBezTo>
                <a:cubicBezTo>
                  <a:pt x="159" y="394"/>
                  <a:pt x="160" y="393"/>
                  <a:pt x="160" y="393"/>
                </a:cubicBezTo>
                <a:cubicBezTo>
                  <a:pt x="160" y="393"/>
                  <a:pt x="160" y="393"/>
                  <a:pt x="160" y="393"/>
                </a:cubicBezTo>
                <a:cubicBezTo>
                  <a:pt x="161" y="393"/>
                  <a:pt x="161" y="393"/>
                  <a:pt x="161" y="392"/>
                </a:cubicBezTo>
                <a:cubicBezTo>
                  <a:pt x="162" y="392"/>
                  <a:pt x="162" y="392"/>
                  <a:pt x="162" y="392"/>
                </a:cubicBezTo>
                <a:cubicBezTo>
                  <a:pt x="162" y="392"/>
                  <a:pt x="162" y="392"/>
                  <a:pt x="163" y="392"/>
                </a:cubicBezTo>
                <a:cubicBezTo>
                  <a:pt x="163" y="393"/>
                  <a:pt x="163" y="393"/>
                  <a:pt x="163" y="393"/>
                </a:cubicBezTo>
                <a:cubicBezTo>
                  <a:pt x="163" y="393"/>
                  <a:pt x="164" y="393"/>
                  <a:pt x="164" y="393"/>
                </a:cubicBezTo>
                <a:cubicBezTo>
                  <a:pt x="164" y="393"/>
                  <a:pt x="164" y="393"/>
                  <a:pt x="164" y="393"/>
                </a:cubicBezTo>
                <a:cubicBezTo>
                  <a:pt x="164" y="393"/>
                  <a:pt x="165" y="393"/>
                  <a:pt x="165" y="394"/>
                </a:cubicBezTo>
                <a:cubicBezTo>
                  <a:pt x="165" y="394"/>
                  <a:pt x="165" y="394"/>
                  <a:pt x="165" y="394"/>
                </a:cubicBezTo>
                <a:cubicBezTo>
                  <a:pt x="166" y="394"/>
                  <a:pt x="166" y="395"/>
                  <a:pt x="166" y="395"/>
                </a:cubicBezTo>
                <a:cubicBezTo>
                  <a:pt x="166" y="395"/>
                  <a:pt x="166" y="395"/>
                  <a:pt x="166" y="395"/>
                </a:cubicBezTo>
                <a:cubicBezTo>
                  <a:pt x="167" y="395"/>
                  <a:pt x="167" y="396"/>
                  <a:pt x="167" y="396"/>
                </a:cubicBezTo>
                <a:cubicBezTo>
                  <a:pt x="167" y="397"/>
                  <a:pt x="167" y="397"/>
                  <a:pt x="167" y="397"/>
                </a:cubicBezTo>
                <a:cubicBezTo>
                  <a:pt x="168" y="397"/>
                  <a:pt x="168" y="398"/>
                  <a:pt x="168" y="398"/>
                </a:cubicBezTo>
                <a:cubicBezTo>
                  <a:pt x="168" y="398"/>
                  <a:pt x="168" y="398"/>
                  <a:pt x="168" y="398"/>
                </a:cubicBezTo>
                <a:cubicBezTo>
                  <a:pt x="168" y="399"/>
                  <a:pt x="169" y="399"/>
                  <a:pt x="169" y="400"/>
                </a:cubicBezTo>
                <a:cubicBezTo>
                  <a:pt x="169" y="400"/>
                  <a:pt x="169" y="400"/>
                  <a:pt x="169" y="400"/>
                </a:cubicBezTo>
                <a:cubicBezTo>
                  <a:pt x="169" y="401"/>
                  <a:pt x="169" y="401"/>
                  <a:pt x="170" y="402"/>
                </a:cubicBezTo>
                <a:cubicBezTo>
                  <a:pt x="170" y="402"/>
                  <a:pt x="170" y="402"/>
                  <a:pt x="170" y="402"/>
                </a:cubicBezTo>
                <a:cubicBezTo>
                  <a:pt x="170" y="403"/>
                  <a:pt x="170" y="403"/>
                  <a:pt x="170" y="404"/>
                </a:cubicBezTo>
                <a:cubicBezTo>
                  <a:pt x="170" y="404"/>
                  <a:pt x="170" y="404"/>
                  <a:pt x="170" y="404"/>
                </a:cubicBezTo>
                <a:cubicBezTo>
                  <a:pt x="170" y="405"/>
                  <a:pt x="171" y="405"/>
                  <a:pt x="171" y="406"/>
                </a:cubicBezTo>
                <a:cubicBezTo>
                  <a:pt x="171" y="406"/>
                  <a:pt x="171" y="406"/>
                  <a:pt x="171" y="406"/>
                </a:cubicBezTo>
                <a:cubicBezTo>
                  <a:pt x="171" y="407"/>
                  <a:pt x="171" y="407"/>
                  <a:pt x="171" y="407"/>
                </a:cubicBezTo>
                <a:cubicBezTo>
                  <a:pt x="171" y="408"/>
                  <a:pt x="171" y="408"/>
                  <a:pt x="171" y="408"/>
                </a:cubicBezTo>
                <a:cubicBezTo>
                  <a:pt x="172" y="408"/>
                  <a:pt x="172" y="409"/>
                  <a:pt x="172" y="409"/>
                </a:cubicBezTo>
                <a:cubicBezTo>
                  <a:pt x="172" y="412"/>
                  <a:pt x="172" y="412"/>
                  <a:pt x="167" y="423"/>
                </a:cubicBezTo>
                <a:cubicBezTo>
                  <a:pt x="167" y="423"/>
                  <a:pt x="163" y="443"/>
                  <a:pt x="165" y="446"/>
                </a:cubicBezTo>
                <a:cubicBezTo>
                  <a:pt x="165" y="447"/>
                  <a:pt x="165" y="448"/>
                  <a:pt x="166" y="448"/>
                </a:cubicBezTo>
                <a:cubicBezTo>
                  <a:pt x="172" y="458"/>
                  <a:pt x="199" y="484"/>
                  <a:pt x="199" y="484"/>
                </a:cubicBezTo>
                <a:cubicBezTo>
                  <a:pt x="206" y="490"/>
                  <a:pt x="214" y="491"/>
                  <a:pt x="221" y="496"/>
                </a:cubicBezTo>
                <a:cubicBezTo>
                  <a:pt x="227" y="500"/>
                  <a:pt x="231" y="507"/>
                  <a:pt x="232" y="517"/>
                </a:cubicBezTo>
                <a:cubicBezTo>
                  <a:pt x="232" y="518"/>
                  <a:pt x="243" y="563"/>
                  <a:pt x="260" y="588"/>
                </a:cubicBezTo>
                <a:cubicBezTo>
                  <a:pt x="262" y="590"/>
                  <a:pt x="263" y="592"/>
                  <a:pt x="264" y="594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7" y="597"/>
                  <a:pt x="268" y="598"/>
                </a:cubicBezTo>
                <a:cubicBezTo>
                  <a:pt x="269" y="599"/>
                  <a:pt x="269" y="599"/>
                  <a:pt x="270" y="600"/>
                </a:cubicBezTo>
                <a:cubicBezTo>
                  <a:pt x="270" y="600"/>
                  <a:pt x="271" y="601"/>
                  <a:pt x="272" y="602"/>
                </a:cubicBezTo>
                <a:cubicBezTo>
                  <a:pt x="273" y="602"/>
                  <a:pt x="273" y="603"/>
                  <a:pt x="273" y="603"/>
                </a:cubicBezTo>
                <a:cubicBezTo>
                  <a:pt x="274" y="604"/>
                  <a:pt x="275" y="605"/>
                  <a:pt x="276" y="606"/>
                </a:cubicBezTo>
                <a:cubicBezTo>
                  <a:pt x="277" y="606"/>
                  <a:pt x="277" y="606"/>
                  <a:pt x="277" y="606"/>
                </a:cubicBezTo>
                <a:cubicBezTo>
                  <a:pt x="278" y="607"/>
                  <a:pt x="279" y="608"/>
                  <a:pt x="281" y="609"/>
                </a:cubicBezTo>
                <a:cubicBezTo>
                  <a:pt x="281" y="609"/>
                  <a:pt x="281" y="609"/>
                  <a:pt x="282" y="610"/>
                </a:cubicBezTo>
                <a:cubicBezTo>
                  <a:pt x="282" y="610"/>
                  <a:pt x="283" y="611"/>
                  <a:pt x="284" y="611"/>
                </a:cubicBezTo>
                <a:cubicBezTo>
                  <a:pt x="284" y="611"/>
                  <a:pt x="285" y="611"/>
                  <a:pt x="285" y="612"/>
                </a:cubicBezTo>
                <a:cubicBezTo>
                  <a:pt x="286" y="612"/>
                  <a:pt x="287" y="612"/>
                  <a:pt x="287" y="613"/>
                </a:cubicBezTo>
                <a:cubicBezTo>
                  <a:pt x="288" y="613"/>
                  <a:pt x="288" y="613"/>
                  <a:pt x="288" y="613"/>
                </a:cubicBezTo>
                <a:cubicBezTo>
                  <a:pt x="289" y="614"/>
                  <a:pt x="290" y="614"/>
                  <a:pt x="291" y="614"/>
                </a:cubicBezTo>
                <a:cubicBezTo>
                  <a:pt x="291" y="614"/>
                  <a:pt x="291" y="614"/>
                  <a:pt x="291" y="615"/>
                </a:cubicBezTo>
                <a:cubicBezTo>
                  <a:pt x="292" y="615"/>
                  <a:pt x="293" y="615"/>
                  <a:pt x="294" y="615"/>
                </a:cubicBezTo>
                <a:cubicBezTo>
                  <a:pt x="294" y="615"/>
                  <a:pt x="294" y="616"/>
                  <a:pt x="295" y="616"/>
                </a:cubicBezTo>
                <a:cubicBezTo>
                  <a:pt x="295" y="616"/>
                  <a:pt x="296" y="616"/>
                  <a:pt x="297" y="616"/>
                </a:cubicBezTo>
                <a:cubicBezTo>
                  <a:pt x="297" y="616"/>
                  <a:pt x="297" y="616"/>
                  <a:pt x="297" y="616"/>
                </a:cubicBezTo>
                <a:cubicBezTo>
                  <a:pt x="298" y="616"/>
                  <a:pt x="298" y="616"/>
                  <a:pt x="299" y="616"/>
                </a:cubicBezTo>
                <a:cubicBezTo>
                  <a:pt x="299" y="616"/>
                  <a:pt x="299" y="617"/>
                  <a:pt x="300" y="617"/>
                </a:cubicBezTo>
                <a:cubicBezTo>
                  <a:pt x="300" y="617"/>
                  <a:pt x="300" y="617"/>
                  <a:pt x="301" y="617"/>
                </a:cubicBezTo>
                <a:cubicBezTo>
                  <a:pt x="301" y="617"/>
                  <a:pt x="301" y="617"/>
                  <a:pt x="301" y="617"/>
                </a:cubicBezTo>
                <a:cubicBezTo>
                  <a:pt x="302" y="617"/>
                  <a:pt x="302" y="617"/>
                  <a:pt x="303" y="617"/>
                </a:cubicBezTo>
                <a:cubicBezTo>
                  <a:pt x="303" y="617"/>
                  <a:pt x="303" y="617"/>
                  <a:pt x="303" y="617"/>
                </a:cubicBezTo>
                <a:cubicBezTo>
                  <a:pt x="303" y="617"/>
                  <a:pt x="304" y="617"/>
                  <a:pt x="304" y="617"/>
                </a:cubicBezTo>
                <a:cubicBezTo>
                  <a:pt x="304" y="617"/>
                  <a:pt x="304" y="617"/>
                  <a:pt x="304" y="617"/>
                </a:cubicBezTo>
                <a:cubicBezTo>
                  <a:pt x="304" y="617"/>
                  <a:pt x="305" y="617"/>
                  <a:pt x="305" y="617"/>
                </a:cubicBezTo>
                <a:cubicBezTo>
                  <a:pt x="305" y="617"/>
                  <a:pt x="305" y="617"/>
                  <a:pt x="305" y="617"/>
                </a:cubicBezTo>
                <a:cubicBezTo>
                  <a:pt x="305" y="617"/>
                  <a:pt x="305" y="617"/>
                  <a:pt x="305" y="617"/>
                </a:cubicBezTo>
                <a:cubicBezTo>
                  <a:pt x="284" y="606"/>
                  <a:pt x="284" y="606"/>
                  <a:pt x="286" y="597"/>
                </a:cubicBezTo>
                <a:cubicBezTo>
                  <a:pt x="283" y="594"/>
                  <a:pt x="283" y="594"/>
                  <a:pt x="278" y="579"/>
                </a:cubicBezTo>
                <a:cubicBezTo>
                  <a:pt x="278" y="579"/>
                  <a:pt x="278" y="579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9" y="578"/>
                  <a:pt x="279" y="578"/>
                </a:cubicBezTo>
                <a:cubicBezTo>
                  <a:pt x="279" y="578"/>
                  <a:pt x="279" y="578"/>
                  <a:pt x="279" y="578"/>
                </a:cubicBezTo>
                <a:cubicBezTo>
                  <a:pt x="279" y="578"/>
                  <a:pt x="279" y="578"/>
                  <a:pt x="279" y="578"/>
                </a:cubicBezTo>
                <a:cubicBezTo>
                  <a:pt x="279" y="578"/>
                  <a:pt x="279" y="578"/>
                  <a:pt x="279" y="578"/>
                </a:cubicBezTo>
                <a:cubicBezTo>
                  <a:pt x="279" y="578"/>
                  <a:pt x="280" y="578"/>
                  <a:pt x="280" y="578"/>
                </a:cubicBezTo>
                <a:cubicBezTo>
                  <a:pt x="280" y="578"/>
                  <a:pt x="280" y="578"/>
                  <a:pt x="280" y="578"/>
                </a:cubicBezTo>
                <a:cubicBezTo>
                  <a:pt x="280" y="578"/>
                  <a:pt x="280" y="578"/>
                  <a:pt x="280" y="578"/>
                </a:cubicBezTo>
                <a:cubicBezTo>
                  <a:pt x="281" y="578"/>
                  <a:pt x="281" y="578"/>
                  <a:pt x="281" y="578"/>
                </a:cubicBezTo>
                <a:cubicBezTo>
                  <a:pt x="281" y="578"/>
                  <a:pt x="281" y="578"/>
                  <a:pt x="281" y="578"/>
                </a:cubicBezTo>
                <a:cubicBezTo>
                  <a:pt x="282" y="578"/>
                  <a:pt x="282" y="578"/>
                  <a:pt x="282" y="578"/>
                </a:cubicBezTo>
                <a:cubicBezTo>
                  <a:pt x="282" y="578"/>
                  <a:pt x="282" y="578"/>
                  <a:pt x="278" y="571"/>
                </a:cubicBezTo>
                <a:cubicBezTo>
                  <a:pt x="281" y="568"/>
                  <a:pt x="281" y="568"/>
                  <a:pt x="281" y="565"/>
                </a:cubicBezTo>
                <a:cubicBezTo>
                  <a:pt x="281" y="565"/>
                  <a:pt x="282" y="565"/>
                  <a:pt x="282" y="565"/>
                </a:cubicBezTo>
                <a:cubicBezTo>
                  <a:pt x="283" y="565"/>
                  <a:pt x="283" y="565"/>
                  <a:pt x="284" y="565"/>
                </a:cubicBezTo>
                <a:cubicBezTo>
                  <a:pt x="284" y="565"/>
                  <a:pt x="284" y="565"/>
                  <a:pt x="284" y="565"/>
                </a:cubicBezTo>
                <a:cubicBezTo>
                  <a:pt x="284" y="565"/>
                  <a:pt x="285" y="565"/>
                  <a:pt x="285" y="565"/>
                </a:cubicBezTo>
                <a:cubicBezTo>
                  <a:pt x="285" y="565"/>
                  <a:pt x="285" y="565"/>
                  <a:pt x="286" y="565"/>
                </a:cubicBezTo>
                <a:cubicBezTo>
                  <a:pt x="286" y="565"/>
                  <a:pt x="286" y="565"/>
                  <a:pt x="286" y="565"/>
                </a:cubicBezTo>
                <a:cubicBezTo>
                  <a:pt x="287" y="565"/>
                  <a:pt x="287" y="565"/>
                  <a:pt x="287" y="565"/>
                </a:cubicBezTo>
                <a:cubicBezTo>
                  <a:pt x="288" y="565"/>
                  <a:pt x="288" y="564"/>
                  <a:pt x="288" y="564"/>
                </a:cubicBezTo>
                <a:cubicBezTo>
                  <a:pt x="288" y="564"/>
                  <a:pt x="288" y="564"/>
                  <a:pt x="288" y="564"/>
                </a:cubicBezTo>
                <a:cubicBezTo>
                  <a:pt x="289" y="564"/>
                  <a:pt x="289" y="564"/>
                  <a:pt x="289" y="563"/>
                </a:cubicBezTo>
                <a:cubicBezTo>
                  <a:pt x="289" y="563"/>
                  <a:pt x="289" y="563"/>
                  <a:pt x="289" y="563"/>
                </a:cubicBezTo>
                <a:cubicBezTo>
                  <a:pt x="289" y="563"/>
                  <a:pt x="289" y="562"/>
                  <a:pt x="289" y="562"/>
                </a:cubicBezTo>
                <a:cubicBezTo>
                  <a:pt x="289" y="562"/>
                  <a:pt x="289" y="562"/>
                  <a:pt x="289" y="562"/>
                </a:cubicBezTo>
                <a:cubicBezTo>
                  <a:pt x="289" y="561"/>
                  <a:pt x="289" y="561"/>
                  <a:pt x="290" y="561"/>
                </a:cubicBezTo>
                <a:cubicBezTo>
                  <a:pt x="290" y="561"/>
                  <a:pt x="289" y="561"/>
                  <a:pt x="289" y="560"/>
                </a:cubicBezTo>
                <a:cubicBezTo>
                  <a:pt x="289" y="560"/>
                  <a:pt x="289" y="560"/>
                  <a:pt x="289" y="560"/>
                </a:cubicBezTo>
                <a:cubicBezTo>
                  <a:pt x="289" y="560"/>
                  <a:pt x="289" y="559"/>
                  <a:pt x="289" y="559"/>
                </a:cubicBezTo>
                <a:cubicBezTo>
                  <a:pt x="287" y="556"/>
                  <a:pt x="287" y="556"/>
                  <a:pt x="287" y="556"/>
                </a:cubicBezTo>
                <a:cubicBezTo>
                  <a:pt x="302" y="556"/>
                  <a:pt x="308" y="520"/>
                  <a:pt x="308" y="520"/>
                </a:cubicBezTo>
                <a:cubicBezTo>
                  <a:pt x="310" y="515"/>
                  <a:pt x="316" y="512"/>
                  <a:pt x="318" y="511"/>
                </a:cubicBezTo>
                <a:cubicBezTo>
                  <a:pt x="324" y="509"/>
                  <a:pt x="324" y="503"/>
                  <a:pt x="327" y="500"/>
                </a:cubicBezTo>
                <a:cubicBezTo>
                  <a:pt x="328" y="499"/>
                  <a:pt x="328" y="499"/>
                  <a:pt x="328" y="499"/>
                </a:cubicBezTo>
                <a:cubicBezTo>
                  <a:pt x="329" y="499"/>
                  <a:pt x="329" y="499"/>
                  <a:pt x="329" y="499"/>
                </a:cubicBezTo>
                <a:cubicBezTo>
                  <a:pt x="329" y="499"/>
                  <a:pt x="329" y="498"/>
                  <a:pt x="330" y="498"/>
                </a:cubicBezTo>
                <a:cubicBezTo>
                  <a:pt x="330" y="498"/>
                  <a:pt x="330" y="498"/>
                  <a:pt x="330" y="498"/>
                </a:cubicBezTo>
                <a:cubicBezTo>
                  <a:pt x="330" y="498"/>
                  <a:pt x="330" y="498"/>
                  <a:pt x="331" y="498"/>
                </a:cubicBezTo>
                <a:cubicBezTo>
                  <a:pt x="331" y="498"/>
                  <a:pt x="331" y="498"/>
                  <a:pt x="331" y="498"/>
                </a:cubicBezTo>
                <a:cubicBezTo>
                  <a:pt x="331" y="498"/>
                  <a:pt x="332" y="498"/>
                  <a:pt x="332" y="498"/>
                </a:cubicBezTo>
                <a:cubicBezTo>
                  <a:pt x="332" y="498"/>
                  <a:pt x="333" y="498"/>
                  <a:pt x="333" y="498"/>
                </a:cubicBezTo>
                <a:cubicBezTo>
                  <a:pt x="333" y="498"/>
                  <a:pt x="333" y="498"/>
                  <a:pt x="333" y="498"/>
                </a:cubicBezTo>
                <a:cubicBezTo>
                  <a:pt x="333" y="498"/>
                  <a:pt x="333" y="498"/>
                  <a:pt x="333" y="498"/>
                </a:cubicBezTo>
                <a:cubicBezTo>
                  <a:pt x="333" y="498"/>
                  <a:pt x="334" y="498"/>
                  <a:pt x="334" y="498"/>
                </a:cubicBezTo>
                <a:cubicBezTo>
                  <a:pt x="334" y="498"/>
                  <a:pt x="334" y="498"/>
                  <a:pt x="334" y="498"/>
                </a:cubicBezTo>
                <a:cubicBezTo>
                  <a:pt x="334" y="498"/>
                  <a:pt x="334" y="498"/>
                  <a:pt x="334" y="498"/>
                </a:cubicBezTo>
                <a:cubicBezTo>
                  <a:pt x="334" y="498"/>
                  <a:pt x="334" y="498"/>
                  <a:pt x="334" y="498"/>
                </a:cubicBezTo>
                <a:cubicBezTo>
                  <a:pt x="334" y="497"/>
                  <a:pt x="334" y="497"/>
                  <a:pt x="334" y="496"/>
                </a:cubicBezTo>
                <a:cubicBezTo>
                  <a:pt x="335" y="492"/>
                  <a:pt x="335" y="487"/>
                  <a:pt x="335" y="483"/>
                </a:cubicBezTo>
                <a:cubicBezTo>
                  <a:pt x="335" y="480"/>
                  <a:pt x="333" y="478"/>
                  <a:pt x="335" y="475"/>
                </a:cubicBezTo>
                <a:cubicBezTo>
                  <a:pt x="337" y="473"/>
                  <a:pt x="338" y="471"/>
                  <a:pt x="336" y="470"/>
                </a:cubicBezTo>
                <a:cubicBezTo>
                  <a:pt x="336" y="469"/>
                  <a:pt x="336" y="469"/>
                  <a:pt x="336" y="468"/>
                </a:cubicBezTo>
                <a:cubicBezTo>
                  <a:pt x="348" y="464"/>
                  <a:pt x="353" y="450"/>
                  <a:pt x="353" y="450"/>
                </a:cubicBezTo>
                <a:cubicBezTo>
                  <a:pt x="353" y="450"/>
                  <a:pt x="353" y="450"/>
                  <a:pt x="353" y="450"/>
                </a:cubicBezTo>
                <a:cubicBezTo>
                  <a:pt x="352" y="448"/>
                  <a:pt x="351" y="447"/>
                  <a:pt x="351" y="44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42" name="Oval 6">
            <a:extLst>
              <a:ext uri="{FF2B5EF4-FFF2-40B4-BE49-F238E27FC236}">
                <a16:creationId xmlns:a16="http://schemas.microsoft.com/office/drawing/2014/main" id="{ED3EC23C-1027-8355-9D2F-865CFDDC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079" y="1789641"/>
            <a:ext cx="3540125" cy="3541713"/>
          </a:xfrm>
          <a:prstGeom prst="ellipse">
            <a:avLst/>
          </a:prstGeom>
          <a:noFill/>
          <a:ln w="571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43" name="任意多边形 57">
            <a:extLst>
              <a:ext uri="{FF2B5EF4-FFF2-40B4-BE49-F238E27FC236}">
                <a16:creationId xmlns:a16="http://schemas.microsoft.com/office/drawing/2014/main" id="{2423FD29-BFB1-D351-5C46-6796BED8A661}"/>
              </a:ext>
            </a:extLst>
          </p:cNvPr>
          <p:cNvSpPr/>
          <p:nvPr/>
        </p:nvSpPr>
        <p:spPr>
          <a:xfrm>
            <a:off x="6985137" y="4124198"/>
            <a:ext cx="1152524" cy="1152524"/>
          </a:xfrm>
          <a:custGeom>
            <a:avLst/>
            <a:gdLst>
              <a:gd name="connsiteX0" fmla="*/ 618163 w 1152524"/>
              <a:gd name="connsiteY0" fmla="*/ 1291 h 1152524"/>
              <a:gd name="connsiteX1" fmla="*/ 933105 w 1152524"/>
              <a:gd name="connsiteY1" fmla="*/ 121442 h 1152524"/>
              <a:gd name="connsiteX2" fmla="*/ 1030805 w 1152524"/>
              <a:gd name="connsiteY2" fmla="*/ 933105 h 1152524"/>
              <a:gd name="connsiteX3" fmla="*/ 222900 w 1152524"/>
              <a:gd name="connsiteY3" fmla="*/ 1030805 h 1152524"/>
              <a:gd name="connsiteX4" fmla="*/ 121442 w 1152524"/>
              <a:gd name="connsiteY4" fmla="*/ 222900 h 1152524"/>
              <a:gd name="connsiteX5" fmla="*/ 618163 w 1152524"/>
              <a:gd name="connsiteY5" fmla="*/ 1291 h 1152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2524" h="1152524">
                <a:moveTo>
                  <a:pt x="618163" y="1291"/>
                </a:moveTo>
                <a:cubicBezTo>
                  <a:pt x="728956" y="8711"/>
                  <a:pt x="838693" y="48167"/>
                  <a:pt x="933105" y="121442"/>
                </a:cubicBezTo>
                <a:cubicBezTo>
                  <a:pt x="1181113" y="320600"/>
                  <a:pt x="1226205" y="681339"/>
                  <a:pt x="1030805" y="933105"/>
                </a:cubicBezTo>
                <a:cubicBezTo>
                  <a:pt x="835405" y="1181113"/>
                  <a:pt x="474666" y="1226205"/>
                  <a:pt x="222900" y="1030805"/>
                </a:cubicBezTo>
                <a:cubicBezTo>
                  <a:pt x="-28866" y="835405"/>
                  <a:pt x="-73958" y="474666"/>
                  <a:pt x="121442" y="222900"/>
                </a:cubicBezTo>
                <a:cubicBezTo>
                  <a:pt x="245916" y="65546"/>
                  <a:pt x="433507" y="-11075"/>
                  <a:pt x="618163" y="1291"/>
                </a:cubicBez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金融投资部</a:t>
            </a:r>
          </a:p>
        </p:txBody>
      </p:sp>
      <p:sp>
        <p:nvSpPr>
          <p:cNvPr id="44" name="任意多边形 56">
            <a:extLst>
              <a:ext uri="{FF2B5EF4-FFF2-40B4-BE49-F238E27FC236}">
                <a16:creationId xmlns:a16="http://schemas.microsoft.com/office/drawing/2014/main" id="{C618D80A-BD51-FCC1-39F0-059DAD792F8E}"/>
              </a:ext>
            </a:extLst>
          </p:cNvPr>
          <p:cNvSpPr/>
          <p:nvPr/>
        </p:nvSpPr>
        <p:spPr>
          <a:xfrm>
            <a:off x="7013489" y="1878024"/>
            <a:ext cx="1150315" cy="1151725"/>
          </a:xfrm>
          <a:custGeom>
            <a:avLst/>
            <a:gdLst>
              <a:gd name="connsiteX0" fmla="*/ 548956 w 1150315"/>
              <a:gd name="connsiteY0" fmla="*/ 558 h 1151725"/>
              <a:gd name="connsiteX1" fmla="*/ 1035105 w 1150315"/>
              <a:gd name="connsiteY1" fmla="*/ 230585 h 1151725"/>
              <a:gd name="connsiteX2" fmla="*/ 918810 w 1150315"/>
              <a:gd name="connsiteY2" fmla="*/ 1037770 h 1151725"/>
              <a:gd name="connsiteX3" fmla="*/ 112250 w 1150315"/>
              <a:gd name="connsiteY3" fmla="*/ 917631 h 1151725"/>
              <a:gd name="connsiteX4" fmla="*/ 232296 w 1150315"/>
              <a:gd name="connsiteY4" fmla="*/ 114201 h 1151725"/>
              <a:gd name="connsiteX5" fmla="*/ 548956 w 1150315"/>
              <a:gd name="connsiteY5" fmla="*/ 558 h 1151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0315" h="1151725">
                <a:moveTo>
                  <a:pt x="548956" y="558"/>
                </a:moveTo>
                <a:cubicBezTo>
                  <a:pt x="733231" y="-7581"/>
                  <a:pt x="917872" y="73372"/>
                  <a:pt x="1035105" y="230585"/>
                </a:cubicBezTo>
                <a:cubicBezTo>
                  <a:pt x="1226428" y="485881"/>
                  <a:pt x="1173908" y="850053"/>
                  <a:pt x="918810" y="1037770"/>
                </a:cubicBezTo>
                <a:cubicBezTo>
                  <a:pt x="663712" y="1229242"/>
                  <a:pt x="303574" y="1172927"/>
                  <a:pt x="112250" y="917631"/>
                </a:cubicBezTo>
                <a:cubicBezTo>
                  <a:pt x="-75322" y="662336"/>
                  <a:pt x="-22802" y="301918"/>
                  <a:pt x="232296" y="114201"/>
                </a:cubicBezTo>
                <a:cubicBezTo>
                  <a:pt x="327958" y="42399"/>
                  <a:pt x="438391" y="5442"/>
                  <a:pt x="548956" y="558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国际业务部</a:t>
            </a:r>
          </a:p>
        </p:txBody>
      </p:sp>
      <p:sp>
        <p:nvSpPr>
          <p:cNvPr id="46" name="任意多边形 54">
            <a:extLst>
              <a:ext uri="{FF2B5EF4-FFF2-40B4-BE49-F238E27FC236}">
                <a16:creationId xmlns:a16="http://schemas.microsoft.com/office/drawing/2014/main" id="{06BB503B-CD2C-106A-CC3A-21DBE090F930}"/>
              </a:ext>
            </a:extLst>
          </p:cNvPr>
          <p:cNvSpPr/>
          <p:nvPr/>
        </p:nvSpPr>
        <p:spPr>
          <a:xfrm>
            <a:off x="4024628" y="1878024"/>
            <a:ext cx="1150303" cy="1151702"/>
          </a:xfrm>
          <a:custGeom>
            <a:avLst/>
            <a:gdLst>
              <a:gd name="connsiteX0" fmla="*/ 592362 w 1150303"/>
              <a:gd name="connsiteY0" fmla="*/ 174 h 1151702"/>
              <a:gd name="connsiteX1" fmla="*/ 908883 w 1150303"/>
              <a:gd name="connsiteY1" fmla="*/ 106557 h 1151702"/>
              <a:gd name="connsiteX2" fmla="*/ 1043875 w 1150303"/>
              <a:gd name="connsiteY2" fmla="*/ 909988 h 1151702"/>
              <a:gd name="connsiteX3" fmla="*/ 241420 w 1150303"/>
              <a:gd name="connsiteY3" fmla="*/ 1045144 h 1151702"/>
              <a:gd name="connsiteX4" fmla="*/ 106428 w 1150303"/>
              <a:gd name="connsiteY4" fmla="*/ 241714 h 1151702"/>
              <a:gd name="connsiteX5" fmla="*/ 592362 w 1150303"/>
              <a:gd name="connsiteY5" fmla="*/ 174 h 115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0303" h="1151702">
                <a:moveTo>
                  <a:pt x="592362" y="174"/>
                </a:moveTo>
                <a:cubicBezTo>
                  <a:pt x="702878" y="2902"/>
                  <a:pt x="813263" y="37571"/>
                  <a:pt x="908883" y="106557"/>
                </a:cubicBezTo>
                <a:cubicBezTo>
                  <a:pt x="1167618" y="290520"/>
                  <a:pt x="1227614" y="650938"/>
                  <a:pt x="1043875" y="909988"/>
                </a:cubicBezTo>
                <a:cubicBezTo>
                  <a:pt x="860135" y="1169038"/>
                  <a:pt x="500156" y="1229107"/>
                  <a:pt x="241420" y="1045144"/>
                </a:cubicBezTo>
                <a:cubicBezTo>
                  <a:pt x="-17315" y="857427"/>
                  <a:pt x="-77311" y="500764"/>
                  <a:pt x="106428" y="241714"/>
                </a:cubicBezTo>
                <a:cubicBezTo>
                  <a:pt x="223609" y="79807"/>
                  <a:pt x="408169" y="-4372"/>
                  <a:pt x="592362" y="174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行长</a:t>
            </a:r>
          </a:p>
        </p:txBody>
      </p:sp>
      <p:sp>
        <p:nvSpPr>
          <p:cNvPr id="47" name="任意多边形 53">
            <a:extLst>
              <a:ext uri="{FF2B5EF4-FFF2-40B4-BE49-F238E27FC236}">
                <a16:creationId xmlns:a16="http://schemas.microsoft.com/office/drawing/2014/main" id="{E4891B58-099C-D11D-57FA-C3833F6B7018}"/>
              </a:ext>
            </a:extLst>
          </p:cNvPr>
          <p:cNvSpPr/>
          <p:nvPr/>
        </p:nvSpPr>
        <p:spPr>
          <a:xfrm>
            <a:off x="4050730" y="4124819"/>
            <a:ext cx="1153660" cy="1153157"/>
          </a:xfrm>
          <a:custGeom>
            <a:avLst/>
            <a:gdLst>
              <a:gd name="connsiteX0" fmla="*/ 544001 w 1153660"/>
              <a:gd name="connsiteY0" fmla="*/ 909 h 1153157"/>
              <a:gd name="connsiteX1" fmla="*/ 1036942 w 1153660"/>
              <a:gd name="connsiteY1" fmla="*/ 225903 h 1153157"/>
              <a:gd name="connsiteX2" fmla="*/ 924262 w 1153660"/>
              <a:gd name="connsiteY2" fmla="*/ 1033447 h 1153157"/>
              <a:gd name="connsiteX3" fmla="*/ 116718 w 1153660"/>
              <a:gd name="connsiteY3" fmla="*/ 924523 h 1153157"/>
              <a:gd name="connsiteX4" fmla="*/ 229398 w 1153660"/>
              <a:gd name="connsiteY4" fmla="*/ 116979 h 1153157"/>
              <a:gd name="connsiteX5" fmla="*/ 544001 w 1153660"/>
              <a:gd name="connsiteY5" fmla="*/ 909 h 115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3660" h="1153157">
                <a:moveTo>
                  <a:pt x="544001" y="909"/>
                </a:moveTo>
                <a:cubicBezTo>
                  <a:pt x="728245" y="-9435"/>
                  <a:pt x="914872" y="68620"/>
                  <a:pt x="1036942" y="225903"/>
                </a:cubicBezTo>
                <a:cubicBezTo>
                  <a:pt x="1228499" y="481312"/>
                  <a:pt x="1179671" y="841890"/>
                  <a:pt x="924262" y="1033447"/>
                </a:cubicBezTo>
                <a:cubicBezTo>
                  <a:pt x="672608" y="1228760"/>
                  <a:pt x="312031" y="1179932"/>
                  <a:pt x="116718" y="924523"/>
                </a:cubicBezTo>
                <a:cubicBezTo>
                  <a:pt x="-74839" y="672870"/>
                  <a:pt x="-26011" y="312292"/>
                  <a:pt x="229398" y="116979"/>
                </a:cubicBezTo>
                <a:cubicBezTo>
                  <a:pt x="323768" y="45145"/>
                  <a:pt x="433456" y="7115"/>
                  <a:pt x="544001" y="909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white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日常业务部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934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">
            <a:extLst>
              <a:ext uri="{FF2B5EF4-FFF2-40B4-BE49-F238E27FC236}">
                <a16:creationId xmlns:a16="http://schemas.microsoft.com/office/drawing/2014/main" id="{C3B50B76-2AFB-3168-318B-6D27345D96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实训任务与能力训练节选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现代金融服务中心（部分）</a:t>
            </a:r>
            <a:endParaRPr lang="zh-CN" altLang="en-US" sz="1400" dirty="0">
              <a:sym typeface="+mn-lt"/>
            </a:endParaRPr>
          </a:p>
        </p:txBody>
      </p: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870FE42D-C89E-D7EA-8A6C-2848D3D56C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100645"/>
              </p:ext>
            </p:extLst>
          </p:nvPr>
        </p:nvGraphicFramePr>
        <p:xfrm>
          <a:off x="1656646" y="4291128"/>
          <a:ext cx="8873391" cy="2001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43992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1393031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1393130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2643238">
                  <a:extLst>
                    <a:ext uri="{9D8B030D-6E8A-4147-A177-3AD203B41FA5}">
                      <a16:colId xmlns:a16="http://schemas.microsoft.com/office/drawing/2014/main" val="1536731931"/>
                    </a:ext>
                  </a:extLst>
                </a:gridCol>
              </a:tblGrid>
              <a:tr h="21849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2210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企业基本账户开户审核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数据分析能力、银行业务专业能力、市场调研与分析能力、统筹能力、监督能力、问题解决能力、抗压能力、执行力、主观能动性、沟通能力、决策能力等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一般账户开户审核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利率管理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180233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企业工资结算管理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84806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询证函业务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16997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国际结算业务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20925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银行贷款业务管理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现金业务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柜台业务办理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16120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存贷制度管理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08577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组织架构管理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3651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:a16="http://schemas.microsoft.com/office/drawing/2014/main" id="{BAD8ACA2-E022-A4EE-F504-04BBC8C3B3B0}"/>
              </a:ext>
            </a:extLst>
          </p:cNvPr>
          <p:cNvGrpSpPr/>
          <p:nvPr/>
        </p:nvGrpSpPr>
        <p:grpSpPr>
          <a:xfrm>
            <a:off x="1656647" y="1343991"/>
            <a:ext cx="8873391" cy="2716439"/>
            <a:chOff x="1656647" y="1343991"/>
            <a:chExt cx="8873391" cy="2716439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87D2BE9A-976F-B352-2C4B-E61A8D321333}"/>
                </a:ext>
              </a:extLst>
            </p:cNvPr>
            <p:cNvGrpSpPr/>
            <p:nvPr/>
          </p:nvGrpSpPr>
          <p:grpSpPr>
            <a:xfrm>
              <a:off x="1656647" y="1343991"/>
              <a:ext cx="4049192" cy="2716439"/>
              <a:chOff x="1656647" y="1343991"/>
              <a:chExt cx="4049192" cy="2716439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id="{A09EB986-C758-D639-15C7-4FB4ED5804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56647" y="1343991"/>
                <a:ext cx="4049192" cy="2285064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D66DBC76-D317-B8F8-FF6A-129EFA8367E2}"/>
                  </a:ext>
                </a:extLst>
              </p:cNvPr>
              <p:cNvSpPr/>
              <p:nvPr/>
            </p:nvSpPr>
            <p:spPr>
              <a:xfrm>
                <a:off x="2562988" y="3660320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金融机构办公空间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8B4E997D-83C8-DA7F-F63D-6BD8C31A199A}"/>
                </a:ext>
              </a:extLst>
            </p:cNvPr>
            <p:cNvGrpSpPr/>
            <p:nvPr/>
          </p:nvGrpSpPr>
          <p:grpSpPr>
            <a:xfrm>
              <a:off x="6480845" y="1343992"/>
              <a:ext cx="4049193" cy="2693367"/>
              <a:chOff x="6480845" y="1343992"/>
              <a:chExt cx="4049193" cy="2693367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7DAA0E65-85FE-4F1E-42D0-A596F37F83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80845" y="1343992"/>
                <a:ext cx="4049193" cy="2285063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BE598CDA-FE66-36F1-D7C2-D7C4433E7EA6}"/>
                  </a:ext>
                </a:extLst>
              </p:cNvPr>
              <p:cNvSpPr/>
              <p:nvPr/>
            </p:nvSpPr>
            <p:spPr>
              <a:xfrm>
                <a:off x="7392504" y="3637249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金融机构办公空间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">
            <a:extLst>
              <a:ext uri="{FF2B5EF4-FFF2-40B4-BE49-F238E27FC236}">
                <a16:creationId xmlns:a16="http://schemas.microsoft.com/office/drawing/2014/main" id="{847A0004-9407-7A65-A96C-2D27A85A48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机构组织架构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现代商务服务中心（会计师事务所）</a:t>
            </a:r>
            <a:endParaRPr lang="zh-CN" altLang="en-US" sz="1400" dirty="0">
              <a:sym typeface="+mn-lt"/>
            </a:endParaRPr>
          </a:p>
        </p:txBody>
      </p:sp>
      <p:sp>
        <p:nvSpPr>
          <p:cNvPr id="65" name="Rectangle 6">
            <a:extLst>
              <a:ext uri="{FF2B5EF4-FFF2-40B4-BE49-F238E27FC236}">
                <a16:creationId xmlns:a16="http://schemas.microsoft.com/office/drawing/2014/main" id="{8DFCC9D8-8AAD-7A7E-8DAA-E91339E88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278" y="1636344"/>
            <a:ext cx="1082869" cy="134318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720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董事长</a:t>
            </a:r>
          </a:p>
        </p:txBody>
      </p:sp>
      <p:sp>
        <p:nvSpPr>
          <p:cNvPr id="66" name="Freeform 7">
            <a:extLst>
              <a:ext uri="{FF2B5EF4-FFF2-40B4-BE49-F238E27FC236}">
                <a16:creationId xmlns:a16="http://schemas.microsoft.com/office/drawing/2014/main" id="{53364D7C-3060-C34F-8C35-4B1FC13398EE}"/>
              </a:ext>
            </a:extLst>
          </p:cNvPr>
          <p:cNvSpPr>
            <a:spLocks noEditPoints="1"/>
          </p:cNvSpPr>
          <p:nvPr/>
        </p:nvSpPr>
        <p:spPr bwMode="auto">
          <a:xfrm>
            <a:off x="5821056" y="1780329"/>
            <a:ext cx="335288" cy="508558"/>
          </a:xfrm>
          <a:custGeom>
            <a:avLst/>
            <a:gdLst>
              <a:gd name="T0" fmla="*/ 64 w 126"/>
              <a:gd name="T1" fmla="*/ 0 h 191"/>
              <a:gd name="T2" fmla="*/ 104 w 126"/>
              <a:gd name="T3" fmla="*/ 40 h 191"/>
              <a:gd name="T4" fmla="*/ 64 w 126"/>
              <a:gd name="T5" fmla="*/ 81 h 191"/>
              <a:gd name="T6" fmla="*/ 23 w 126"/>
              <a:gd name="T7" fmla="*/ 40 h 191"/>
              <a:gd name="T8" fmla="*/ 64 w 126"/>
              <a:gd name="T9" fmla="*/ 0 h 191"/>
              <a:gd name="T10" fmla="*/ 2 w 126"/>
              <a:gd name="T11" fmla="*/ 145 h 191"/>
              <a:gd name="T12" fmla="*/ 125 w 126"/>
              <a:gd name="T13" fmla="*/ 144 h 191"/>
              <a:gd name="T14" fmla="*/ 97 w 126"/>
              <a:gd name="T15" fmla="*/ 76 h 191"/>
              <a:gd name="T16" fmla="*/ 64 w 126"/>
              <a:gd name="T17" fmla="*/ 89 h 191"/>
              <a:gd name="T18" fmla="*/ 30 w 126"/>
              <a:gd name="T19" fmla="*/ 76 h 191"/>
              <a:gd name="T20" fmla="*/ 2 w 126"/>
              <a:gd name="T21" fmla="*/ 14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191">
                <a:moveTo>
                  <a:pt x="64" y="0"/>
                </a:moveTo>
                <a:cubicBezTo>
                  <a:pt x="86" y="0"/>
                  <a:pt x="104" y="18"/>
                  <a:pt x="104" y="40"/>
                </a:cubicBezTo>
                <a:cubicBezTo>
                  <a:pt x="104" y="62"/>
                  <a:pt x="86" y="81"/>
                  <a:pt x="64" y="81"/>
                </a:cubicBezTo>
                <a:cubicBezTo>
                  <a:pt x="41" y="81"/>
                  <a:pt x="23" y="62"/>
                  <a:pt x="23" y="40"/>
                </a:cubicBezTo>
                <a:cubicBezTo>
                  <a:pt x="23" y="18"/>
                  <a:pt x="41" y="0"/>
                  <a:pt x="64" y="0"/>
                </a:cubicBezTo>
                <a:close/>
                <a:moveTo>
                  <a:pt x="2" y="145"/>
                </a:moveTo>
                <a:cubicBezTo>
                  <a:pt x="7" y="191"/>
                  <a:pt x="121" y="191"/>
                  <a:pt x="125" y="144"/>
                </a:cubicBezTo>
                <a:cubicBezTo>
                  <a:pt x="126" y="129"/>
                  <a:pt x="124" y="103"/>
                  <a:pt x="97" y="76"/>
                </a:cubicBezTo>
                <a:cubicBezTo>
                  <a:pt x="88" y="84"/>
                  <a:pt x="77" y="89"/>
                  <a:pt x="64" y="89"/>
                </a:cubicBezTo>
                <a:cubicBezTo>
                  <a:pt x="51" y="89"/>
                  <a:pt x="39" y="84"/>
                  <a:pt x="30" y="76"/>
                </a:cubicBezTo>
                <a:cubicBezTo>
                  <a:pt x="3" y="104"/>
                  <a:pt x="0" y="130"/>
                  <a:pt x="2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7" name="Rectangle 8">
            <a:extLst>
              <a:ext uri="{FF2B5EF4-FFF2-40B4-BE49-F238E27FC236}">
                <a16:creationId xmlns:a16="http://schemas.microsoft.com/office/drawing/2014/main" id="{F006D4AD-DED5-D532-0CCB-D79746852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3413" y="3467963"/>
            <a:ext cx="1082869" cy="134184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720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8" name="Freeform 9">
            <a:extLst>
              <a:ext uri="{FF2B5EF4-FFF2-40B4-BE49-F238E27FC236}">
                <a16:creationId xmlns:a16="http://schemas.microsoft.com/office/drawing/2014/main" id="{53A60BBA-9772-2567-9651-CED09733A8D2}"/>
              </a:ext>
            </a:extLst>
          </p:cNvPr>
          <p:cNvSpPr>
            <a:spLocks noEditPoints="1"/>
          </p:cNvSpPr>
          <p:nvPr/>
        </p:nvSpPr>
        <p:spPr bwMode="auto">
          <a:xfrm>
            <a:off x="4865191" y="3713552"/>
            <a:ext cx="335288" cy="508558"/>
          </a:xfrm>
          <a:custGeom>
            <a:avLst/>
            <a:gdLst>
              <a:gd name="T0" fmla="*/ 64 w 126"/>
              <a:gd name="T1" fmla="*/ 0 h 191"/>
              <a:gd name="T2" fmla="*/ 104 w 126"/>
              <a:gd name="T3" fmla="*/ 40 h 191"/>
              <a:gd name="T4" fmla="*/ 64 w 126"/>
              <a:gd name="T5" fmla="*/ 80 h 191"/>
              <a:gd name="T6" fmla="*/ 23 w 126"/>
              <a:gd name="T7" fmla="*/ 40 h 191"/>
              <a:gd name="T8" fmla="*/ 64 w 126"/>
              <a:gd name="T9" fmla="*/ 0 h 191"/>
              <a:gd name="T10" fmla="*/ 2 w 126"/>
              <a:gd name="T11" fmla="*/ 145 h 191"/>
              <a:gd name="T12" fmla="*/ 125 w 126"/>
              <a:gd name="T13" fmla="*/ 144 h 191"/>
              <a:gd name="T14" fmla="*/ 97 w 126"/>
              <a:gd name="T15" fmla="*/ 76 h 191"/>
              <a:gd name="T16" fmla="*/ 64 w 126"/>
              <a:gd name="T17" fmla="*/ 89 h 191"/>
              <a:gd name="T18" fmla="*/ 30 w 126"/>
              <a:gd name="T19" fmla="*/ 76 h 191"/>
              <a:gd name="T20" fmla="*/ 2 w 126"/>
              <a:gd name="T21" fmla="*/ 14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191">
                <a:moveTo>
                  <a:pt x="64" y="0"/>
                </a:moveTo>
                <a:cubicBezTo>
                  <a:pt x="86" y="0"/>
                  <a:pt x="104" y="18"/>
                  <a:pt x="104" y="40"/>
                </a:cubicBezTo>
                <a:cubicBezTo>
                  <a:pt x="104" y="62"/>
                  <a:pt x="86" y="80"/>
                  <a:pt x="64" y="80"/>
                </a:cubicBezTo>
                <a:cubicBezTo>
                  <a:pt x="41" y="80"/>
                  <a:pt x="23" y="62"/>
                  <a:pt x="23" y="40"/>
                </a:cubicBezTo>
                <a:cubicBezTo>
                  <a:pt x="23" y="18"/>
                  <a:pt x="41" y="0"/>
                  <a:pt x="64" y="0"/>
                </a:cubicBezTo>
                <a:close/>
                <a:moveTo>
                  <a:pt x="2" y="145"/>
                </a:moveTo>
                <a:cubicBezTo>
                  <a:pt x="7" y="191"/>
                  <a:pt x="121" y="191"/>
                  <a:pt x="125" y="144"/>
                </a:cubicBezTo>
                <a:cubicBezTo>
                  <a:pt x="126" y="129"/>
                  <a:pt x="124" y="103"/>
                  <a:pt x="97" y="76"/>
                </a:cubicBezTo>
                <a:cubicBezTo>
                  <a:pt x="88" y="84"/>
                  <a:pt x="77" y="89"/>
                  <a:pt x="64" y="89"/>
                </a:cubicBezTo>
                <a:cubicBezTo>
                  <a:pt x="51" y="89"/>
                  <a:pt x="39" y="84"/>
                  <a:pt x="30" y="76"/>
                </a:cubicBezTo>
                <a:cubicBezTo>
                  <a:pt x="3" y="104"/>
                  <a:pt x="0" y="130"/>
                  <a:pt x="2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9" name="Rectangle 10">
            <a:extLst>
              <a:ext uri="{FF2B5EF4-FFF2-40B4-BE49-F238E27FC236}">
                <a16:creationId xmlns:a16="http://schemas.microsoft.com/office/drawing/2014/main" id="{2F8538A1-62B7-874D-00D9-927B90F4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6396" y="3467963"/>
            <a:ext cx="1084210" cy="1341844"/>
          </a:xfrm>
          <a:prstGeom prst="rect">
            <a:avLst/>
          </a:prstGeom>
          <a:solidFill>
            <a:schemeClr val="accent1"/>
          </a:solidFill>
          <a:ln w="1905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720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70" name="Freeform 11">
            <a:extLst>
              <a:ext uri="{FF2B5EF4-FFF2-40B4-BE49-F238E27FC236}">
                <a16:creationId xmlns:a16="http://schemas.microsoft.com/office/drawing/2014/main" id="{C922800A-2A3B-B130-3A70-956E84124C1F}"/>
              </a:ext>
            </a:extLst>
          </p:cNvPr>
          <p:cNvSpPr>
            <a:spLocks noEditPoints="1"/>
          </p:cNvSpPr>
          <p:nvPr/>
        </p:nvSpPr>
        <p:spPr bwMode="auto">
          <a:xfrm>
            <a:off x="2920858" y="3713552"/>
            <a:ext cx="335288" cy="508558"/>
          </a:xfrm>
          <a:custGeom>
            <a:avLst/>
            <a:gdLst>
              <a:gd name="T0" fmla="*/ 63 w 126"/>
              <a:gd name="T1" fmla="*/ 0 h 191"/>
              <a:gd name="T2" fmla="*/ 103 w 126"/>
              <a:gd name="T3" fmla="*/ 40 h 191"/>
              <a:gd name="T4" fmla="*/ 63 w 126"/>
              <a:gd name="T5" fmla="*/ 80 h 191"/>
              <a:gd name="T6" fmla="*/ 22 w 126"/>
              <a:gd name="T7" fmla="*/ 40 h 191"/>
              <a:gd name="T8" fmla="*/ 63 w 126"/>
              <a:gd name="T9" fmla="*/ 0 h 191"/>
              <a:gd name="T10" fmla="*/ 1 w 126"/>
              <a:gd name="T11" fmla="*/ 145 h 191"/>
              <a:gd name="T12" fmla="*/ 124 w 126"/>
              <a:gd name="T13" fmla="*/ 144 h 191"/>
              <a:gd name="T14" fmla="*/ 96 w 126"/>
              <a:gd name="T15" fmla="*/ 76 h 191"/>
              <a:gd name="T16" fmla="*/ 63 w 126"/>
              <a:gd name="T17" fmla="*/ 89 h 191"/>
              <a:gd name="T18" fmla="*/ 29 w 126"/>
              <a:gd name="T19" fmla="*/ 76 h 191"/>
              <a:gd name="T20" fmla="*/ 1 w 126"/>
              <a:gd name="T21" fmla="*/ 14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191">
                <a:moveTo>
                  <a:pt x="63" y="0"/>
                </a:moveTo>
                <a:cubicBezTo>
                  <a:pt x="85" y="0"/>
                  <a:pt x="103" y="18"/>
                  <a:pt x="103" y="40"/>
                </a:cubicBezTo>
                <a:cubicBezTo>
                  <a:pt x="103" y="62"/>
                  <a:pt x="85" y="80"/>
                  <a:pt x="63" y="80"/>
                </a:cubicBezTo>
                <a:cubicBezTo>
                  <a:pt x="41" y="80"/>
                  <a:pt x="22" y="62"/>
                  <a:pt x="22" y="40"/>
                </a:cubicBezTo>
                <a:cubicBezTo>
                  <a:pt x="22" y="18"/>
                  <a:pt x="41" y="0"/>
                  <a:pt x="63" y="0"/>
                </a:cubicBezTo>
                <a:close/>
                <a:moveTo>
                  <a:pt x="1" y="145"/>
                </a:moveTo>
                <a:cubicBezTo>
                  <a:pt x="6" y="191"/>
                  <a:pt x="120" y="191"/>
                  <a:pt x="124" y="144"/>
                </a:cubicBezTo>
                <a:cubicBezTo>
                  <a:pt x="126" y="129"/>
                  <a:pt x="123" y="103"/>
                  <a:pt x="96" y="76"/>
                </a:cubicBezTo>
                <a:cubicBezTo>
                  <a:pt x="88" y="84"/>
                  <a:pt x="76" y="89"/>
                  <a:pt x="63" y="89"/>
                </a:cubicBezTo>
                <a:cubicBezTo>
                  <a:pt x="50" y="89"/>
                  <a:pt x="38" y="84"/>
                  <a:pt x="29" y="76"/>
                </a:cubicBezTo>
                <a:cubicBezTo>
                  <a:pt x="2" y="104"/>
                  <a:pt x="0" y="130"/>
                  <a:pt x="1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71" name="Rectangle 12">
            <a:extLst>
              <a:ext uri="{FF2B5EF4-FFF2-40B4-BE49-F238E27FC236}">
                <a16:creationId xmlns:a16="http://schemas.microsoft.com/office/drawing/2014/main" id="{C40922BB-69AE-963D-A018-99BEEBC1B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9087" y="3467963"/>
            <a:ext cx="1084210" cy="1341844"/>
          </a:xfrm>
          <a:prstGeom prst="rect">
            <a:avLst/>
          </a:prstGeom>
          <a:solidFill>
            <a:schemeClr val="accent1"/>
          </a:solidFill>
          <a:ln w="1905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720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72" name="Freeform 13">
            <a:extLst>
              <a:ext uri="{FF2B5EF4-FFF2-40B4-BE49-F238E27FC236}">
                <a16:creationId xmlns:a16="http://schemas.microsoft.com/office/drawing/2014/main" id="{6789499E-962E-72C0-F82C-F798238D4E4C}"/>
              </a:ext>
            </a:extLst>
          </p:cNvPr>
          <p:cNvSpPr>
            <a:spLocks noEditPoints="1"/>
          </p:cNvSpPr>
          <p:nvPr/>
        </p:nvSpPr>
        <p:spPr bwMode="auto">
          <a:xfrm>
            <a:off x="6813549" y="3713552"/>
            <a:ext cx="335288" cy="508558"/>
          </a:xfrm>
          <a:custGeom>
            <a:avLst/>
            <a:gdLst>
              <a:gd name="T0" fmla="*/ 63 w 126"/>
              <a:gd name="T1" fmla="*/ 0 h 191"/>
              <a:gd name="T2" fmla="*/ 104 w 126"/>
              <a:gd name="T3" fmla="*/ 40 h 191"/>
              <a:gd name="T4" fmla="*/ 63 w 126"/>
              <a:gd name="T5" fmla="*/ 80 h 191"/>
              <a:gd name="T6" fmla="*/ 23 w 126"/>
              <a:gd name="T7" fmla="*/ 40 h 191"/>
              <a:gd name="T8" fmla="*/ 63 w 126"/>
              <a:gd name="T9" fmla="*/ 0 h 191"/>
              <a:gd name="T10" fmla="*/ 2 w 126"/>
              <a:gd name="T11" fmla="*/ 145 h 191"/>
              <a:gd name="T12" fmla="*/ 125 w 126"/>
              <a:gd name="T13" fmla="*/ 144 h 191"/>
              <a:gd name="T14" fmla="*/ 97 w 126"/>
              <a:gd name="T15" fmla="*/ 76 h 191"/>
              <a:gd name="T16" fmla="*/ 63 w 126"/>
              <a:gd name="T17" fmla="*/ 89 h 191"/>
              <a:gd name="T18" fmla="*/ 30 w 126"/>
              <a:gd name="T19" fmla="*/ 76 h 191"/>
              <a:gd name="T20" fmla="*/ 2 w 126"/>
              <a:gd name="T21" fmla="*/ 14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191">
                <a:moveTo>
                  <a:pt x="63" y="0"/>
                </a:moveTo>
                <a:cubicBezTo>
                  <a:pt x="86" y="0"/>
                  <a:pt x="104" y="18"/>
                  <a:pt x="104" y="40"/>
                </a:cubicBezTo>
                <a:cubicBezTo>
                  <a:pt x="104" y="62"/>
                  <a:pt x="86" y="80"/>
                  <a:pt x="63" y="80"/>
                </a:cubicBezTo>
                <a:cubicBezTo>
                  <a:pt x="41" y="80"/>
                  <a:pt x="23" y="62"/>
                  <a:pt x="23" y="40"/>
                </a:cubicBezTo>
                <a:cubicBezTo>
                  <a:pt x="23" y="18"/>
                  <a:pt x="41" y="0"/>
                  <a:pt x="63" y="0"/>
                </a:cubicBezTo>
                <a:close/>
                <a:moveTo>
                  <a:pt x="2" y="145"/>
                </a:moveTo>
                <a:cubicBezTo>
                  <a:pt x="7" y="191"/>
                  <a:pt x="120" y="191"/>
                  <a:pt x="125" y="144"/>
                </a:cubicBezTo>
                <a:cubicBezTo>
                  <a:pt x="126" y="129"/>
                  <a:pt x="123" y="103"/>
                  <a:pt x="97" y="76"/>
                </a:cubicBezTo>
                <a:cubicBezTo>
                  <a:pt x="88" y="84"/>
                  <a:pt x="76" y="89"/>
                  <a:pt x="63" y="89"/>
                </a:cubicBezTo>
                <a:cubicBezTo>
                  <a:pt x="50" y="89"/>
                  <a:pt x="38" y="84"/>
                  <a:pt x="30" y="76"/>
                </a:cubicBezTo>
                <a:cubicBezTo>
                  <a:pt x="3" y="104"/>
                  <a:pt x="0" y="130"/>
                  <a:pt x="2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77" name="Rectangle 35">
            <a:extLst>
              <a:ext uri="{FF2B5EF4-FFF2-40B4-BE49-F238E27FC236}">
                <a16:creationId xmlns:a16="http://schemas.microsoft.com/office/drawing/2014/main" id="{56666B88-90A5-F65B-CFA9-81A040B45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6104" y="3467963"/>
            <a:ext cx="1085552" cy="134184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720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78" name="Freeform 36">
            <a:extLst>
              <a:ext uri="{FF2B5EF4-FFF2-40B4-BE49-F238E27FC236}">
                <a16:creationId xmlns:a16="http://schemas.microsoft.com/office/drawing/2014/main" id="{5613EF2F-437B-C17A-5D40-37E308CBF3A3}"/>
              </a:ext>
            </a:extLst>
          </p:cNvPr>
          <p:cNvSpPr>
            <a:spLocks noEditPoints="1"/>
          </p:cNvSpPr>
          <p:nvPr/>
        </p:nvSpPr>
        <p:spPr bwMode="auto">
          <a:xfrm>
            <a:off x="8761907" y="3713552"/>
            <a:ext cx="335288" cy="508558"/>
          </a:xfrm>
          <a:custGeom>
            <a:avLst/>
            <a:gdLst>
              <a:gd name="T0" fmla="*/ 63 w 126"/>
              <a:gd name="T1" fmla="*/ 0 h 191"/>
              <a:gd name="T2" fmla="*/ 103 w 126"/>
              <a:gd name="T3" fmla="*/ 40 h 191"/>
              <a:gd name="T4" fmla="*/ 63 w 126"/>
              <a:gd name="T5" fmla="*/ 80 h 191"/>
              <a:gd name="T6" fmla="*/ 23 w 126"/>
              <a:gd name="T7" fmla="*/ 40 h 191"/>
              <a:gd name="T8" fmla="*/ 63 w 126"/>
              <a:gd name="T9" fmla="*/ 0 h 191"/>
              <a:gd name="T10" fmla="*/ 1 w 126"/>
              <a:gd name="T11" fmla="*/ 145 h 191"/>
              <a:gd name="T12" fmla="*/ 124 w 126"/>
              <a:gd name="T13" fmla="*/ 144 h 191"/>
              <a:gd name="T14" fmla="*/ 97 w 126"/>
              <a:gd name="T15" fmla="*/ 76 h 191"/>
              <a:gd name="T16" fmla="*/ 63 w 126"/>
              <a:gd name="T17" fmla="*/ 89 h 191"/>
              <a:gd name="T18" fmla="*/ 29 w 126"/>
              <a:gd name="T19" fmla="*/ 76 h 191"/>
              <a:gd name="T20" fmla="*/ 1 w 126"/>
              <a:gd name="T21" fmla="*/ 14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191">
                <a:moveTo>
                  <a:pt x="63" y="0"/>
                </a:moveTo>
                <a:cubicBezTo>
                  <a:pt x="85" y="0"/>
                  <a:pt x="103" y="18"/>
                  <a:pt x="103" y="40"/>
                </a:cubicBezTo>
                <a:cubicBezTo>
                  <a:pt x="103" y="62"/>
                  <a:pt x="85" y="80"/>
                  <a:pt x="63" y="80"/>
                </a:cubicBezTo>
                <a:cubicBezTo>
                  <a:pt x="41" y="80"/>
                  <a:pt x="23" y="62"/>
                  <a:pt x="23" y="40"/>
                </a:cubicBezTo>
                <a:cubicBezTo>
                  <a:pt x="23" y="18"/>
                  <a:pt x="41" y="0"/>
                  <a:pt x="63" y="0"/>
                </a:cubicBezTo>
                <a:close/>
                <a:moveTo>
                  <a:pt x="1" y="145"/>
                </a:moveTo>
                <a:cubicBezTo>
                  <a:pt x="6" y="191"/>
                  <a:pt x="120" y="191"/>
                  <a:pt x="124" y="144"/>
                </a:cubicBezTo>
                <a:cubicBezTo>
                  <a:pt x="126" y="129"/>
                  <a:pt x="123" y="103"/>
                  <a:pt x="97" y="76"/>
                </a:cubicBezTo>
                <a:cubicBezTo>
                  <a:pt x="88" y="84"/>
                  <a:pt x="76" y="89"/>
                  <a:pt x="63" y="89"/>
                </a:cubicBezTo>
                <a:cubicBezTo>
                  <a:pt x="50" y="89"/>
                  <a:pt x="38" y="84"/>
                  <a:pt x="29" y="76"/>
                </a:cubicBezTo>
                <a:cubicBezTo>
                  <a:pt x="2" y="104"/>
                  <a:pt x="0" y="130"/>
                  <a:pt x="1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cxnSp>
        <p:nvCxnSpPr>
          <p:cNvPr id="84" name="连接符: 肘形 83">
            <a:extLst>
              <a:ext uri="{FF2B5EF4-FFF2-40B4-BE49-F238E27FC236}">
                <a16:creationId xmlns:a16="http://schemas.microsoft.com/office/drawing/2014/main" id="{11FEF75D-A90C-049C-708A-3C1C7A64B7B8}"/>
              </a:ext>
            </a:extLst>
          </p:cNvPr>
          <p:cNvCxnSpPr>
            <a:stCxn id="65" idx="2"/>
            <a:endCxn id="69" idx="0"/>
          </p:cNvCxnSpPr>
          <p:nvPr/>
        </p:nvCxnSpPr>
        <p:spPr>
          <a:xfrm rot="5400000">
            <a:off x="4295391" y="1772640"/>
            <a:ext cx="488433" cy="290221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连接符: 肘形 85">
            <a:extLst>
              <a:ext uri="{FF2B5EF4-FFF2-40B4-BE49-F238E27FC236}">
                <a16:creationId xmlns:a16="http://schemas.microsoft.com/office/drawing/2014/main" id="{4F8B40E6-BDED-5E93-2B8A-3EE4D8C9E91E}"/>
              </a:ext>
            </a:extLst>
          </p:cNvPr>
          <p:cNvCxnSpPr>
            <a:stCxn id="65" idx="2"/>
            <a:endCxn id="67" idx="0"/>
          </p:cNvCxnSpPr>
          <p:nvPr/>
        </p:nvCxnSpPr>
        <p:spPr>
          <a:xfrm rot="5400000">
            <a:off x="5268565" y="2745814"/>
            <a:ext cx="488433" cy="95586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连接符: 肘形 87">
            <a:extLst>
              <a:ext uri="{FF2B5EF4-FFF2-40B4-BE49-F238E27FC236}">
                <a16:creationId xmlns:a16="http://schemas.microsoft.com/office/drawing/2014/main" id="{0879DEE3-6428-D78B-5883-544D6E451CB0}"/>
              </a:ext>
            </a:extLst>
          </p:cNvPr>
          <p:cNvCxnSpPr>
            <a:stCxn id="65" idx="2"/>
            <a:endCxn id="71" idx="0"/>
          </p:cNvCxnSpPr>
          <p:nvPr/>
        </p:nvCxnSpPr>
        <p:spPr>
          <a:xfrm rot="16200000" flipH="1">
            <a:off x="6241736" y="2728506"/>
            <a:ext cx="488433" cy="99047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连接符: 肘形 89">
            <a:extLst>
              <a:ext uri="{FF2B5EF4-FFF2-40B4-BE49-F238E27FC236}">
                <a16:creationId xmlns:a16="http://schemas.microsoft.com/office/drawing/2014/main" id="{63A908F3-2B63-AED0-54FA-5F573CA95FA8}"/>
              </a:ext>
            </a:extLst>
          </p:cNvPr>
          <p:cNvCxnSpPr>
            <a:stCxn id="65" idx="2"/>
            <a:endCxn id="77" idx="0"/>
          </p:cNvCxnSpPr>
          <p:nvPr/>
        </p:nvCxnSpPr>
        <p:spPr>
          <a:xfrm rot="16200000" flipH="1">
            <a:off x="7215580" y="1754662"/>
            <a:ext cx="488433" cy="293816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本框 91">
            <a:extLst>
              <a:ext uri="{FF2B5EF4-FFF2-40B4-BE49-F238E27FC236}">
                <a16:creationId xmlns:a16="http://schemas.microsoft.com/office/drawing/2014/main" id="{D21758F0-ABDB-7186-DDFA-75E91017EBFC}"/>
              </a:ext>
            </a:extLst>
          </p:cNvPr>
          <p:cNvSpPr txBox="1"/>
          <p:nvPr/>
        </p:nvSpPr>
        <p:spPr>
          <a:xfrm>
            <a:off x="2366362" y="4239608"/>
            <a:ext cx="14456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客户部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8AB8BB76-BD79-FFFD-5647-45389547C8A5}"/>
              </a:ext>
            </a:extLst>
          </p:cNvPr>
          <p:cNvSpPr txBox="1"/>
          <p:nvPr/>
        </p:nvSpPr>
        <p:spPr>
          <a:xfrm>
            <a:off x="4307293" y="4239608"/>
            <a:ext cx="14456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审计一部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7A42BAF2-5321-90AF-CF2E-B9E22BA612A8}"/>
              </a:ext>
            </a:extLst>
          </p:cNvPr>
          <p:cNvSpPr txBox="1"/>
          <p:nvPr/>
        </p:nvSpPr>
        <p:spPr>
          <a:xfrm>
            <a:off x="6257712" y="4236850"/>
            <a:ext cx="14456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审计二部</a:t>
            </a: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37C9226A-763D-36D0-281C-48C7FBE99F3D}"/>
              </a:ext>
            </a:extLst>
          </p:cNvPr>
          <p:cNvSpPr txBox="1"/>
          <p:nvPr/>
        </p:nvSpPr>
        <p:spPr>
          <a:xfrm>
            <a:off x="8199983" y="4236850"/>
            <a:ext cx="14456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审计三部</a:t>
            </a:r>
          </a:p>
        </p:txBody>
      </p:sp>
    </p:spTree>
    <p:extLst>
      <p:ext uri="{BB962C8B-B14F-4D97-AF65-F5344CB8AC3E}">
        <p14:creationId xmlns:p14="http://schemas.microsoft.com/office/powerpoint/2010/main" val="4771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6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6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1441581"/>
            <a:ext cx="12192002" cy="595328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2253886" y="233769"/>
            <a:ext cx="9936347" cy="6624231"/>
          </a:xfrm>
          <a:prstGeom prst="rect">
            <a:avLst/>
          </a:prstGeom>
        </p:spPr>
      </p:pic>
      <p:grpSp>
        <p:nvGrpSpPr>
          <p:cNvPr id="9" name="5"/>
          <p:cNvGrpSpPr/>
          <p:nvPr>
            <p:custDataLst>
              <p:tags r:id="rId1"/>
            </p:custDataLst>
          </p:nvPr>
        </p:nvGrpSpPr>
        <p:grpSpPr bwMode="auto">
          <a:xfrm rot="5400000">
            <a:off x="5183951" y="1723940"/>
            <a:ext cx="1824096" cy="1586024"/>
            <a:chOff x="5803301" y="1948401"/>
            <a:chExt cx="2164994" cy="1905223"/>
          </a:xfrm>
        </p:grpSpPr>
        <p:sp>
          <p:nvSpPr>
            <p:cNvPr id="10" name="7"/>
            <p:cNvSpPr/>
            <p:nvPr/>
          </p:nvSpPr>
          <p:spPr bwMode="auto">
            <a:xfrm>
              <a:off x="5803301" y="1948401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6"/>
            <p:cNvSpPr/>
            <p:nvPr/>
          </p:nvSpPr>
          <p:spPr bwMode="auto">
            <a:xfrm>
              <a:off x="5948780" y="2078346"/>
              <a:ext cx="1846429" cy="162488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rgbClr val="100138"/>
                </a:gs>
                <a:gs pos="100000">
                  <a:srgbClr val="230656"/>
                </a:gs>
              </a:gsLst>
              <a:lin ang="5400000" scaled="1"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" name="2"/>
          <p:cNvSpPr txBox="1"/>
          <p:nvPr>
            <p:custDataLst>
              <p:tags r:id="rId2"/>
            </p:custDataLst>
          </p:nvPr>
        </p:nvSpPr>
        <p:spPr>
          <a:xfrm>
            <a:off x="2804967" y="3816321"/>
            <a:ext cx="6582065" cy="1010174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dirty="0">
                <a:solidFill>
                  <a:srgbClr val="F8F8F8"/>
                </a:solidFill>
                <a:latin typeface="+mn-lt"/>
                <a:cs typeface="+mn-ea"/>
                <a:sym typeface="+mn-lt"/>
              </a:rPr>
              <a:t>产业</a:t>
            </a: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背景</a:t>
            </a:r>
          </a:p>
        </p:txBody>
      </p:sp>
      <p:sp>
        <p:nvSpPr>
          <p:cNvPr id="2" name="4"/>
          <p:cNvSpPr txBox="1"/>
          <p:nvPr>
            <p:custDataLst>
              <p:tags r:id="rId3"/>
            </p:custDataLst>
          </p:nvPr>
        </p:nvSpPr>
        <p:spPr>
          <a:xfrm>
            <a:off x="4747630" y="1905173"/>
            <a:ext cx="2713761" cy="1194840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77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cs typeface="+mn-ea"/>
                <a:sym typeface="+mn-lt"/>
              </a:rPr>
              <a:t>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">
            <a:extLst>
              <a:ext uri="{FF2B5EF4-FFF2-40B4-BE49-F238E27FC236}">
                <a16:creationId xmlns:a16="http://schemas.microsoft.com/office/drawing/2014/main" id="{9DC7588C-4281-8BE5-7783-B26CCABC9AA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实训任务与能力训练节选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现代商务服务中心（部分）</a:t>
            </a:r>
            <a:endParaRPr lang="zh-CN" altLang="en-US" sz="1400" dirty="0">
              <a:sym typeface="+mn-lt"/>
            </a:endParaRPr>
          </a:p>
        </p:txBody>
      </p: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F415204E-94D2-F0A8-80AA-90E73CCAC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527836"/>
              </p:ext>
            </p:extLst>
          </p:nvPr>
        </p:nvGraphicFramePr>
        <p:xfrm>
          <a:off x="1026981" y="4003238"/>
          <a:ext cx="4494835" cy="19149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3307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852166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925207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334155">
                  <a:extLst>
                    <a:ext uri="{9D8B030D-6E8A-4147-A177-3AD203B41FA5}">
                      <a16:colId xmlns:a16="http://schemas.microsoft.com/office/drawing/2014/main" val="2881209014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企业注册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大数据分析能力、财会业务专业能力、税务业务专业能力、金融业务专业能力、审计业务专业能力、风险评估能力、危机公关能力、执行力、决策能力、统筹能力、监督能力等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979376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税务登记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05889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银行开户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8984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验资业务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数据分析能力、财会业务专业能力、危机公关能力、执行力、决策能力、统筹能力、监督能力等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审计业务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询证函业务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141623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代理记账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199101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代理报税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04503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审计风险评估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组织架构管理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865946"/>
                  </a:ext>
                </a:extLst>
              </a:tr>
            </a:tbl>
          </a:graphicData>
        </a:graphic>
      </p:graphicFrame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3FD437C4-01AB-D16A-C995-3DA1C093D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684990"/>
              </p:ext>
            </p:extLst>
          </p:nvPr>
        </p:nvGraphicFramePr>
        <p:xfrm>
          <a:off x="6725502" y="4008244"/>
          <a:ext cx="4494832" cy="26234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4967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845619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905309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338937">
                  <a:extLst>
                    <a:ext uri="{9D8B030D-6E8A-4147-A177-3AD203B41FA5}">
                      <a16:colId xmlns:a16="http://schemas.microsoft.com/office/drawing/2014/main" val="1536731931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792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企业注册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数据分析能力、招投标业务专业能力、规划能力、危机公关能力、问题解决能力、抗压能力、执行力、主观能动性、沟通能力、决策能力等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009557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税务登记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18305"/>
                  </a:ext>
                </a:extLst>
              </a:tr>
              <a:tr h="15026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银行开户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8807364"/>
                  </a:ext>
                </a:extLst>
              </a:tr>
              <a:tr h="15448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招标委托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数据分析能力、招投标业务专业能力、规划能力、危机公关能力、问题解决能力、抗压能力、执行力、主观能动性、沟通能力、决策能力等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制作招标文件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发布招标公告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20925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发售招标文件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组织询标会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16120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发布开标公告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08577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组织现场投标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36511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参与投标企业评定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995252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发布中标公告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043424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收取服务费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878122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组织架构管理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188616"/>
                  </a:ext>
                </a:extLst>
              </a:tr>
            </a:tbl>
          </a:graphicData>
        </a:graphic>
      </p:graphicFrame>
      <p:grpSp>
        <p:nvGrpSpPr>
          <p:cNvPr id="2" name="组合 1">
            <a:extLst>
              <a:ext uri="{FF2B5EF4-FFF2-40B4-BE49-F238E27FC236}">
                <a16:creationId xmlns:a16="http://schemas.microsoft.com/office/drawing/2014/main" id="{707C607F-0D82-BA63-D671-FCAA54965B91}"/>
              </a:ext>
            </a:extLst>
          </p:cNvPr>
          <p:cNvGrpSpPr/>
          <p:nvPr/>
        </p:nvGrpSpPr>
        <p:grpSpPr>
          <a:xfrm>
            <a:off x="1546580" y="1082338"/>
            <a:ext cx="9272692" cy="2896994"/>
            <a:chOff x="1546580" y="1082338"/>
            <a:chExt cx="9272692" cy="289699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0CB4E463-88C5-8CCF-0AF6-EAAAF8A25BAD}"/>
                </a:ext>
              </a:extLst>
            </p:cNvPr>
            <p:cNvGrpSpPr/>
            <p:nvPr/>
          </p:nvGrpSpPr>
          <p:grpSpPr>
            <a:xfrm>
              <a:off x="4672201" y="1082338"/>
              <a:ext cx="3021451" cy="2092661"/>
              <a:chOff x="4672201" y="1082338"/>
              <a:chExt cx="3021451" cy="2092661"/>
            </a:xfrm>
          </p:grpSpPr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id="{E18B078F-6834-6AD8-1BF2-6EAF667344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72201" y="1082338"/>
                <a:ext cx="3021451" cy="1692551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8858A3A8-6CD8-C927-FFAF-4C743B17D508}"/>
                  </a:ext>
                </a:extLst>
              </p:cNvPr>
              <p:cNvSpPr/>
              <p:nvPr/>
            </p:nvSpPr>
            <p:spPr>
              <a:xfrm>
                <a:off x="5064671" y="2774889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商务机构办公空间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1BF6F74-1CD6-7A36-1ED7-2F4411918251}"/>
                </a:ext>
              </a:extLst>
            </p:cNvPr>
            <p:cNvGrpSpPr/>
            <p:nvPr/>
          </p:nvGrpSpPr>
          <p:grpSpPr>
            <a:xfrm>
              <a:off x="1546580" y="1790935"/>
              <a:ext cx="2998437" cy="2188397"/>
              <a:chOff x="1546580" y="1790935"/>
              <a:chExt cx="2998437" cy="2188397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id="{D937431E-3FE7-C883-0FBB-861BAAB1BC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46580" y="1790935"/>
                <a:ext cx="2998437" cy="169255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6F8066FB-9E92-0CFA-8E21-0A6CD770C88F}"/>
                  </a:ext>
                </a:extLst>
              </p:cNvPr>
              <p:cNvSpPr/>
              <p:nvPr/>
            </p:nvSpPr>
            <p:spPr>
              <a:xfrm>
                <a:off x="2184023" y="3579222"/>
                <a:ext cx="172355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会计师事务所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D20638A3-658E-8CC3-7A7C-6763B6F38A0E}"/>
                </a:ext>
              </a:extLst>
            </p:cNvPr>
            <p:cNvGrpSpPr/>
            <p:nvPr/>
          </p:nvGrpSpPr>
          <p:grpSpPr>
            <a:xfrm>
              <a:off x="7820835" y="1789952"/>
              <a:ext cx="2998437" cy="2189380"/>
              <a:chOff x="7820835" y="1789952"/>
              <a:chExt cx="2998437" cy="2189380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6024ABBA-93B0-F5B5-9FD7-6B7D73AEF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0835" y="1789952"/>
                <a:ext cx="2998437" cy="1693535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4D11B70-5AAB-B68E-63F0-64DBF6940E6C}"/>
                  </a:ext>
                </a:extLst>
              </p:cNvPr>
              <p:cNvSpPr/>
              <p:nvPr/>
            </p:nvSpPr>
            <p:spPr>
              <a:xfrm>
                <a:off x="8330038" y="3579222"/>
                <a:ext cx="198002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招投标采购中心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">
            <a:extLst>
              <a:ext uri="{FF2B5EF4-FFF2-40B4-BE49-F238E27FC236}">
                <a16:creationId xmlns:a16="http://schemas.microsoft.com/office/drawing/2014/main" id="{847A0004-9407-7A65-A96C-2D27A85A48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机构组织架构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现代流通服务中心（物流公司、国际货代公司）</a:t>
            </a:r>
            <a:endParaRPr lang="zh-CN" altLang="en-US" sz="1400" dirty="0">
              <a:sym typeface="+mn-lt"/>
            </a:endParaRPr>
          </a:p>
        </p:txBody>
      </p:sp>
      <p:sp>
        <p:nvSpPr>
          <p:cNvPr id="2" name="Rectangle 58">
            <a:extLst>
              <a:ext uri="{FF2B5EF4-FFF2-40B4-BE49-F238E27FC236}">
                <a16:creationId xmlns:a16="http://schemas.microsoft.com/office/drawing/2014/main" id="{E119B9C5-2B2A-D296-9AD9-97F1A3DD8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8133" y="3033713"/>
            <a:ext cx="1257300" cy="788988"/>
          </a:xfrm>
          <a:prstGeom prst="rect">
            <a:avLst/>
          </a:prstGeom>
          <a:solidFill>
            <a:srgbClr val="B05C14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物流公司</a:t>
            </a:r>
          </a:p>
        </p:txBody>
      </p:sp>
      <p:sp>
        <p:nvSpPr>
          <p:cNvPr id="15" name="Rectangle 69">
            <a:extLst>
              <a:ext uri="{FF2B5EF4-FFF2-40B4-BE49-F238E27FC236}">
                <a16:creationId xmlns:a16="http://schemas.microsoft.com/office/drawing/2014/main" id="{B4BD16EB-1BCA-1E47-19CD-97B343562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745" y="2010829"/>
            <a:ext cx="1344613" cy="454025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客户部</a:t>
            </a:r>
          </a:p>
        </p:txBody>
      </p:sp>
      <p:sp>
        <p:nvSpPr>
          <p:cNvPr id="16" name="Rectangle 70">
            <a:extLst>
              <a:ext uri="{FF2B5EF4-FFF2-40B4-BE49-F238E27FC236}">
                <a16:creationId xmlns:a16="http://schemas.microsoft.com/office/drawing/2014/main" id="{7D94F1F1-1CD9-6E2F-66A0-16510735B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745" y="3204630"/>
            <a:ext cx="1344613" cy="454025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仓储部</a:t>
            </a:r>
          </a:p>
        </p:txBody>
      </p:sp>
      <p:sp>
        <p:nvSpPr>
          <p:cNvPr id="17" name="Rectangle 71">
            <a:extLst>
              <a:ext uri="{FF2B5EF4-FFF2-40B4-BE49-F238E27FC236}">
                <a16:creationId xmlns:a16="http://schemas.microsoft.com/office/drawing/2014/main" id="{4C5C843B-160A-B5F5-E40D-7B2DF863D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745" y="4398431"/>
            <a:ext cx="1344613" cy="454025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国内运输部</a:t>
            </a:r>
          </a:p>
        </p:txBody>
      </p:sp>
      <p:sp>
        <p:nvSpPr>
          <p:cNvPr id="26" name="Rectangle 58">
            <a:extLst>
              <a:ext uri="{FF2B5EF4-FFF2-40B4-BE49-F238E27FC236}">
                <a16:creationId xmlns:a16="http://schemas.microsoft.com/office/drawing/2014/main" id="{5F3B2033-E7E4-3A02-ED0B-F4990CF2B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1600" y="3033713"/>
            <a:ext cx="1257300" cy="788988"/>
          </a:xfrm>
          <a:prstGeom prst="rect">
            <a:avLst/>
          </a:prstGeom>
          <a:solidFill>
            <a:srgbClr val="B05C14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货代公司</a:t>
            </a:r>
          </a:p>
        </p:txBody>
      </p:sp>
      <p:sp>
        <p:nvSpPr>
          <p:cNvPr id="27" name="Rectangle 59">
            <a:extLst>
              <a:ext uri="{FF2B5EF4-FFF2-40B4-BE49-F238E27FC236}">
                <a16:creationId xmlns:a16="http://schemas.microsoft.com/office/drawing/2014/main" id="{A2FD2E6E-72DE-B7B8-551F-D3C5120B4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8850" y="2010837"/>
            <a:ext cx="1344613" cy="454025"/>
          </a:xfrm>
          <a:prstGeom prst="rect">
            <a:avLst/>
          </a:prstGeom>
          <a:solidFill>
            <a:schemeClr val="accent6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客户部</a:t>
            </a:r>
          </a:p>
        </p:txBody>
      </p:sp>
      <p:sp>
        <p:nvSpPr>
          <p:cNvPr id="28" name="Rectangle 60">
            <a:extLst>
              <a:ext uri="{FF2B5EF4-FFF2-40B4-BE49-F238E27FC236}">
                <a16:creationId xmlns:a16="http://schemas.microsoft.com/office/drawing/2014/main" id="{8D2E274F-109B-CB30-B8CF-5FC9496B0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8850" y="3204638"/>
            <a:ext cx="1344613" cy="454025"/>
          </a:xfrm>
          <a:prstGeom prst="rect">
            <a:avLst/>
          </a:prstGeom>
          <a:solidFill>
            <a:schemeClr val="accent6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仓储部</a:t>
            </a:r>
          </a:p>
        </p:txBody>
      </p:sp>
      <p:sp>
        <p:nvSpPr>
          <p:cNvPr id="29" name="Rectangle 61">
            <a:extLst>
              <a:ext uri="{FF2B5EF4-FFF2-40B4-BE49-F238E27FC236}">
                <a16:creationId xmlns:a16="http://schemas.microsoft.com/office/drawing/2014/main" id="{1D9EB4E6-1970-881E-E725-3238FA6C4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8850" y="4398439"/>
            <a:ext cx="1344613" cy="454025"/>
          </a:xfrm>
          <a:prstGeom prst="rect">
            <a:avLst/>
          </a:prstGeom>
          <a:solidFill>
            <a:schemeClr val="accent6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国际运输部</a:t>
            </a:r>
          </a:p>
        </p:txBody>
      </p:sp>
      <p:cxnSp>
        <p:nvCxnSpPr>
          <p:cNvPr id="39" name="连接符: 肘形 38">
            <a:extLst>
              <a:ext uri="{FF2B5EF4-FFF2-40B4-BE49-F238E27FC236}">
                <a16:creationId xmlns:a16="http://schemas.microsoft.com/office/drawing/2014/main" id="{F2B63F77-5AB2-9ACE-549B-AE86F42C3B4F}"/>
              </a:ext>
            </a:extLst>
          </p:cNvPr>
          <p:cNvCxnSpPr>
            <a:stCxn id="2" idx="1"/>
            <a:endCxn id="15" idx="3"/>
          </p:cNvCxnSpPr>
          <p:nvPr/>
        </p:nvCxnSpPr>
        <p:spPr>
          <a:xfrm rot="10800000">
            <a:off x="3671359" y="2237843"/>
            <a:ext cx="866775" cy="119036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连接符: 肘形 40">
            <a:extLst>
              <a:ext uri="{FF2B5EF4-FFF2-40B4-BE49-F238E27FC236}">
                <a16:creationId xmlns:a16="http://schemas.microsoft.com/office/drawing/2014/main" id="{2A0B8A85-FF37-D0E9-D149-CBA7C62E60AD}"/>
              </a:ext>
            </a:extLst>
          </p:cNvPr>
          <p:cNvCxnSpPr>
            <a:cxnSpLocks/>
            <a:stCxn id="2" idx="1"/>
            <a:endCxn id="16" idx="3"/>
          </p:cNvCxnSpPr>
          <p:nvPr/>
        </p:nvCxnSpPr>
        <p:spPr>
          <a:xfrm rot="10800000" flipV="1">
            <a:off x="3671359" y="3428207"/>
            <a:ext cx="866775" cy="34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连接符: 肘形 43">
            <a:extLst>
              <a:ext uri="{FF2B5EF4-FFF2-40B4-BE49-F238E27FC236}">
                <a16:creationId xmlns:a16="http://schemas.microsoft.com/office/drawing/2014/main" id="{57C6A482-1C29-68F8-675E-C26F1E8A0A1D}"/>
              </a:ext>
            </a:extLst>
          </p:cNvPr>
          <p:cNvCxnSpPr>
            <a:stCxn id="2" idx="1"/>
            <a:endCxn id="17" idx="3"/>
          </p:cNvCxnSpPr>
          <p:nvPr/>
        </p:nvCxnSpPr>
        <p:spPr>
          <a:xfrm rot="10800000" flipV="1">
            <a:off x="3671359" y="3428206"/>
            <a:ext cx="866775" cy="119723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连接符: 肘形 47">
            <a:extLst>
              <a:ext uri="{FF2B5EF4-FFF2-40B4-BE49-F238E27FC236}">
                <a16:creationId xmlns:a16="http://schemas.microsoft.com/office/drawing/2014/main" id="{B26F4C1C-199E-0B0B-DD37-8E4617FF2999}"/>
              </a:ext>
            </a:extLst>
          </p:cNvPr>
          <p:cNvCxnSpPr>
            <a:stCxn id="26" idx="3"/>
            <a:endCxn id="27" idx="1"/>
          </p:cNvCxnSpPr>
          <p:nvPr/>
        </p:nvCxnSpPr>
        <p:spPr>
          <a:xfrm flipV="1">
            <a:off x="7708900" y="2237850"/>
            <a:ext cx="869950" cy="119035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连接符: 肘形 49">
            <a:extLst>
              <a:ext uri="{FF2B5EF4-FFF2-40B4-BE49-F238E27FC236}">
                <a16:creationId xmlns:a16="http://schemas.microsoft.com/office/drawing/2014/main" id="{6525C8A7-0504-2EA9-EA12-3FBE19B8ADE5}"/>
              </a:ext>
            </a:extLst>
          </p:cNvPr>
          <p:cNvCxnSpPr>
            <a:cxnSpLocks/>
            <a:stCxn id="26" idx="3"/>
            <a:endCxn id="28" idx="1"/>
          </p:cNvCxnSpPr>
          <p:nvPr/>
        </p:nvCxnSpPr>
        <p:spPr>
          <a:xfrm>
            <a:off x="7708900" y="3428207"/>
            <a:ext cx="869950" cy="344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连接符: 肘形 52">
            <a:extLst>
              <a:ext uri="{FF2B5EF4-FFF2-40B4-BE49-F238E27FC236}">
                <a16:creationId xmlns:a16="http://schemas.microsoft.com/office/drawing/2014/main" id="{638ACCA7-1222-1C35-C340-EABB9B0C2289}"/>
              </a:ext>
            </a:extLst>
          </p:cNvPr>
          <p:cNvCxnSpPr>
            <a:stCxn id="26" idx="3"/>
            <a:endCxn id="29" idx="1"/>
          </p:cNvCxnSpPr>
          <p:nvPr/>
        </p:nvCxnSpPr>
        <p:spPr>
          <a:xfrm>
            <a:off x="7708900" y="3428207"/>
            <a:ext cx="869950" cy="119724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23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">
            <a:extLst>
              <a:ext uri="{FF2B5EF4-FFF2-40B4-BE49-F238E27FC236}">
                <a16:creationId xmlns:a16="http://schemas.microsoft.com/office/drawing/2014/main" id="{7D76BEC9-E339-FCF8-3ABB-9CF47FE8BE5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实训任务与能力训练节选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现代流通服务中心（部分）</a:t>
            </a:r>
            <a:endParaRPr lang="zh-CN" altLang="en-US" sz="1400" dirty="0">
              <a:sym typeface="+mn-lt"/>
            </a:endParaRPr>
          </a:p>
        </p:txBody>
      </p: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759E1AEA-5DC0-6308-FF95-8B82C6F2B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61615"/>
              </p:ext>
            </p:extLst>
          </p:nvPr>
        </p:nvGraphicFramePr>
        <p:xfrm>
          <a:off x="1026982" y="4003238"/>
          <a:ext cx="4494835" cy="19149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3307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852166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925207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334155">
                  <a:extLst>
                    <a:ext uri="{9D8B030D-6E8A-4147-A177-3AD203B41FA5}">
                      <a16:colId xmlns:a16="http://schemas.microsoft.com/office/drawing/2014/main" val="2881209014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企业注册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市场调研与分析能力、数据分析能力、物流业务专业能力、风险评估能力、危机公关能力、执行力、决策能力、统筹能力等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979376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税务登记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05889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银行开户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8984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运输合同签订</a:t>
                      </a:r>
                      <a:endParaRPr lang="zh-CN" alt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数据分析能力、财会业务专业能力、危机公关能力、执行力、决策能力、统筹能力、监督能力等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集货确认</a:t>
                      </a:r>
                      <a:endParaRPr lang="zh-CN" alt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运单审核</a:t>
                      </a:r>
                      <a:endParaRPr lang="zh-CN" alt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141623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仓储业务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199101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运输业务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04503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物流运费结算</a:t>
                      </a:r>
                      <a:endParaRPr lang="zh-CN" alt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组织架构管理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865946"/>
                  </a:ext>
                </a:extLst>
              </a:tr>
            </a:tbl>
          </a:graphicData>
        </a:graphic>
      </p:graphicFrame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3F9026E8-AE61-1622-558B-4F47AD40E3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307962"/>
              </p:ext>
            </p:extLst>
          </p:nvPr>
        </p:nvGraphicFramePr>
        <p:xfrm>
          <a:off x="6725502" y="4008244"/>
          <a:ext cx="4494832" cy="22726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4967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845619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905309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1338937">
                  <a:extLst>
                    <a:ext uri="{9D8B030D-6E8A-4147-A177-3AD203B41FA5}">
                      <a16:colId xmlns:a16="http://schemas.microsoft.com/office/drawing/2014/main" val="1536731931"/>
                    </a:ext>
                  </a:extLst>
                </a:gridCol>
              </a:tblGrid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1792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企业注册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rowSpan="1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市场调研与分析能力、数据分析能力、货代业务专业能力、风险评估能力、规划能力、危机公关能力、问题解决能力、抗压能力、执行力、主观能动性、沟通能力、决策能力等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009557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税务登记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18305"/>
                  </a:ext>
                </a:extLst>
              </a:tr>
              <a:tr h="15026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银行开户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8807364"/>
                  </a:ext>
                </a:extLst>
              </a:tr>
              <a:tr h="15448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货代协议签订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数据分析能力、招投标业务专业能力、规划能力、危机公关能力、问题解决能力、抗压能力、执行力、主观能动性、沟通能力、决策能力等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托运业务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投保业务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20925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报关业务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报检业务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161208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仓储业务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085777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运输业务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36511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物流运费结算</a:t>
                      </a:r>
                      <a:endParaRPr lang="zh-CN" alt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995252"/>
                  </a:ext>
                </a:extLst>
              </a:tr>
              <a:tr h="1323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组织架构管理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188616"/>
                  </a:ext>
                </a:extLst>
              </a:tr>
            </a:tbl>
          </a:graphicData>
        </a:graphic>
      </p:graphicFrame>
      <p:grpSp>
        <p:nvGrpSpPr>
          <p:cNvPr id="2" name="组合 1">
            <a:extLst>
              <a:ext uri="{FF2B5EF4-FFF2-40B4-BE49-F238E27FC236}">
                <a16:creationId xmlns:a16="http://schemas.microsoft.com/office/drawing/2014/main" id="{DB549AAA-4773-D0A5-44D3-63E0237C0984}"/>
              </a:ext>
            </a:extLst>
          </p:cNvPr>
          <p:cNvGrpSpPr/>
          <p:nvPr/>
        </p:nvGrpSpPr>
        <p:grpSpPr>
          <a:xfrm>
            <a:off x="1447023" y="1043730"/>
            <a:ext cx="9251784" cy="2839733"/>
            <a:chOff x="1447023" y="1043730"/>
            <a:chExt cx="9251784" cy="2839733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A283E7BC-4BAC-0611-2061-8FB9E2862472}"/>
                </a:ext>
              </a:extLst>
            </p:cNvPr>
            <p:cNvGrpSpPr/>
            <p:nvPr/>
          </p:nvGrpSpPr>
          <p:grpSpPr>
            <a:xfrm>
              <a:off x="4578477" y="1043730"/>
              <a:ext cx="2999245" cy="2120069"/>
              <a:chOff x="4578477" y="1043730"/>
              <a:chExt cx="2999245" cy="2120069"/>
            </a:xfrm>
          </p:grpSpPr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E4FE3B7D-97A1-B0F9-ABC3-3442A2035A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8477" y="1043730"/>
                <a:ext cx="2999245" cy="169255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7B888697-C348-CD93-1126-3D9B084D4C9E}"/>
                  </a:ext>
                </a:extLst>
              </p:cNvPr>
              <p:cNvSpPr/>
              <p:nvPr/>
            </p:nvSpPr>
            <p:spPr>
              <a:xfrm>
                <a:off x="4959844" y="2763689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流通企业办公空间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C4C981A-EB3D-A7A2-692B-4240C64B29D0}"/>
                </a:ext>
              </a:extLst>
            </p:cNvPr>
            <p:cNvGrpSpPr/>
            <p:nvPr/>
          </p:nvGrpSpPr>
          <p:grpSpPr>
            <a:xfrm>
              <a:off x="1447023" y="1777944"/>
              <a:ext cx="3009614" cy="2105519"/>
              <a:chOff x="1447023" y="1777944"/>
              <a:chExt cx="3009614" cy="2105519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D3B3F583-3013-B523-50E2-8078024EC1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7023" y="1777944"/>
                <a:ext cx="3009614" cy="169255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05277670-692E-D48F-03CB-E3F8B07832B8}"/>
                  </a:ext>
                </a:extLst>
              </p:cNvPr>
              <p:cNvSpPr/>
              <p:nvPr/>
            </p:nvSpPr>
            <p:spPr>
              <a:xfrm>
                <a:off x="2346536" y="3483353"/>
                <a:ext cx="12105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物流公司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AF8EFB5-F44E-4131-A56C-62F10900D15B}"/>
                </a:ext>
              </a:extLst>
            </p:cNvPr>
            <p:cNvGrpSpPr/>
            <p:nvPr/>
          </p:nvGrpSpPr>
          <p:grpSpPr>
            <a:xfrm>
              <a:off x="7699562" y="1777944"/>
              <a:ext cx="2999245" cy="2105518"/>
              <a:chOff x="7699562" y="1777944"/>
              <a:chExt cx="2999245" cy="2105518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0D7470D9-9D8F-90C0-919F-C61A2D2D62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99562" y="1777944"/>
                <a:ext cx="2999245" cy="169255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  <a:headEnd/>
                <a:tailEnd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20F87D53-080A-2290-0936-24DD28408214}"/>
                  </a:ext>
                </a:extLst>
              </p:cNvPr>
              <p:cNvSpPr/>
              <p:nvPr/>
            </p:nvSpPr>
            <p:spPr>
              <a:xfrm>
                <a:off x="8337410" y="3483352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C000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国际货代公司</a:t>
                </a:r>
                <a:endParaRPr lang="zh-CN" altLang="en-US" sz="2000" b="1" dirty="0">
                  <a:solidFill>
                    <a:srgbClr val="FFC000"/>
                  </a:solidFill>
                  <a:effectLst>
                    <a:glow rad="88900">
                      <a:srgbClr val="073780">
                        <a:alpha val="58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综艺体简" panose="0201060900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">
            <a:extLst>
              <a:ext uri="{FF2B5EF4-FFF2-40B4-BE49-F238E27FC236}">
                <a16:creationId xmlns:a16="http://schemas.microsoft.com/office/drawing/2014/main" id="{847A0004-9407-7A65-A96C-2D27A85A48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机构组织架构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新媒体信息中心（媒体公司）</a:t>
            </a:r>
            <a:endParaRPr lang="zh-CN" altLang="en-US" sz="1400" dirty="0">
              <a:sym typeface="+mn-lt"/>
            </a:endParaRPr>
          </a:p>
        </p:txBody>
      </p:sp>
      <p:sp>
        <p:nvSpPr>
          <p:cNvPr id="5" name="Oval 7">
            <a:extLst>
              <a:ext uri="{FF2B5EF4-FFF2-40B4-BE49-F238E27FC236}">
                <a16:creationId xmlns:a16="http://schemas.microsoft.com/office/drawing/2014/main" id="{8010DFE5-1A68-A139-BB25-1B563A6FE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390" y="1513694"/>
            <a:ext cx="1371170" cy="137117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CEO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sym typeface="思源黑体 Normal" panose="020B0400000000000000" pitchFamily="34" charset="-122"/>
            </a:endParaRPr>
          </a:p>
        </p:txBody>
      </p:sp>
      <p:sp>
        <p:nvSpPr>
          <p:cNvPr id="6" name="Oval 8">
            <a:extLst>
              <a:ext uri="{FF2B5EF4-FFF2-40B4-BE49-F238E27FC236}">
                <a16:creationId xmlns:a16="http://schemas.microsoft.com/office/drawing/2014/main" id="{A481D75F-A422-0302-57F6-6C212649B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697" y="3456687"/>
            <a:ext cx="1374286" cy="1371170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采访部</a:t>
            </a:r>
          </a:p>
        </p:txBody>
      </p:sp>
      <p:sp>
        <p:nvSpPr>
          <p:cNvPr id="7" name="Oval 9">
            <a:extLst>
              <a:ext uri="{FF2B5EF4-FFF2-40B4-BE49-F238E27FC236}">
                <a16:creationId xmlns:a16="http://schemas.microsoft.com/office/drawing/2014/main" id="{C99C5D54-BD09-72D5-7CA6-ABA0E8A76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2954" y="3456687"/>
            <a:ext cx="1371170" cy="1371170"/>
          </a:xfrm>
          <a:prstGeom prst="ellipse">
            <a:avLst/>
          </a:prstGeom>
          <a:solidFill>
            <a:srgbClr val="B05C14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编辑部</a:t>
            </a:r>
          </a:p>
        </p:txBody>
      </p:sp>
      <p:cxnSp>
        <p:nvCxnSpPr>
          <p:cNvPr id="9" name="连接符: 肘形 8">
            <a:extLst>
              <a:ext uri="{FF2B5EF4-FFF2-40B4-BE49-F238E27FC236}">
                <a16:creationId xmlns:a16="http://schemas.microsoft.com/office/drawing/2014/main" id="{077246C4-8D12-DF53-5FE8-D43A59D5C889}"/>
              </a:ext>
            </a:extLst>
          </p:cNvPr>
          <p:cNvCxnSpPr>
            <a:cxnSpLocks/>
            <a:stCxn id="5" idx="4"/>
            <a:endCxn id="14" idx="0"/>
          </p:cNvCxnSpPr>
          <p:nvPr/>
        </p:nvCxnSpPr>
        <p:spPr>
          <a:xfrm rot="16200000" flipH="1">
            <a:off x="7211916" y="1761922"/>
            <a:ext cx="571823" cy="281770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连接符: 肘形 10">
            <a:extLst>
              <a:ext uri="{FF2B5EF4-FFF2-40B4-BE49-F238E27FC236}">
                <a16:creationId xmlns:a16="http://schemas.microsoft.com/office/drawing/2014/main" id="{88720BFD-636B-299C-AA1F-20C972162F3B}"/>
              </a:ext>
            </a:extLst>
          </p:cNvPr>
          <p:cNvCxnSpPr>
            <a:cxnSpLocks/>
            <a:stCxn id="5" idx="4"/>
            <a:endCxn id="7" idx="0"/>
          </p:cNvCxnSpPr>
          <p:nvPr/>
        </p:nvCxnSpPr>
        <p:spPr>
          <a:xfrm rot="5400000">
            <a:off x="5802846" y="3170557"/>
            <a:ext cx="571823" cy="43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9">
            <a:extLst>
              <a:ext uri="{FF2B5EF4-FFF2-40B4-BE49-F238E27FC236}">
                <a16:creationId xmlns:a16="http://schemas.microsoft.com/office/drawing/2014/main" id="{F3CB340B-8E33-2488-EF6B-98F3F5E7F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095" y="3456687"/>
            <a:ext cx="1371170" cy="1371170"/>
          </a:xfrm>
          <a:prstGeom prst="ellipse">
            <a:avLst/>
          </a:prstGeom>
          <a:solidFill>
            <a:srgbClr val="FFC000"/>
          </a:solidFill>
          <a:ln w="12700">
            <a:noFill/>
          </a:ln>
          <a:effectLst>
            <a:outerShdw blurRad="152400" dist="1778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思源黑体 Normal" panose="020B0400000000000000" pitchFamily="34" charset="-122"/>
              </a:rPr>
              <a:t>数据信息中心</a:t>
            </a:r>
          </a:p>
        </p:txBody>
      </p:sp>
      <p:cxnSp>
        <p:nvCxnSpPr>
          <p:cNvPr id="20" name="连接符: 肘形 19">
            <a:extLst>
              <a:ext uri="{FF2B5EF4-FFF2-40B4-BE49-F238E27FC236}">
                <a16:creationId xmlns:a16="http://schemas.microsoft.com/office/drawing/2014/main" id="{1078EF8A-9343-0AD8-DA6A-7B1A3521320F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>
          <a:xfrm rot="5400000">
            <a:off x="4392997" y="1760708"/>
            <a:ext cx="571823" cy="282013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11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">
            <a:extLst>
              <a:ext uri="{FF2B5EF4-FFF2-40B4-BE49-F238E27FC236}">
                <a16:creationId xmlns:a16="http://schemas.microsoft.com/office/drawing/2014/main" id="{D0F1D48C-4EA3-5C3F-AF13-0C7CCBE464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实训任务与能力训练节选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sz="1800" dirty="0">
                <a:sym typeface="+mn-lt"/>
              </a:rPr>
              <a:t>媒体中心（部分）</a:t>
            </a:r>
            <a:endParaRPr lang="zh-CN" altLang="en-US" sz="1400" dirty="0">
              <a:sym typeface="+mn-lt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C4D2271F-847A-1C78-7342-96D0B69CA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132595"/>
              </p:ext>
            </p:extLst>
          </p:nvPr>
        </p:nvGraphicFramePr>
        <p:xfrm>
          <a:off x="1419424" y="3599142"/>
          <a:ext cx="9353151" cy="29068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7418">
                  <a:extLst>
                    <a:ext uri="{9D8B030D-6E8A-4147-A177-3AD203B41FA5}">
                      <a16:colId xmlns:a16="http://schemas.microsoft.com/office/drawing/2014/main" val="2752315771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60603238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91769777"/>
                    </a:ext>
                  </a:extLst>
                </a:gridCol>
                <a:gridCol w="3090333">
                  <a:extLst>
                    <a:ext uri="{9D8B030D-6E8A-4147-A177-3AD203B41FA5}">
                      <a16:colId xmlns:a16="http://schemas.microsoft.com/office/drawing/2014/main" val="2881209014"/>
                    </a:ext>
                  </a:extLst>
                </a:gridCol>
              </a:tblGrid>
              <a:tr h="37045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任务名称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交互业务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线上</a:t>
                      </a:r>
                      <a:r>
                        <a:rPr lang="en-US" altLang="zh-CN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线下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能力培养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28985"/>
                  </a:ext>
                </a:extLst>
              </a:tr>
              <a:tr h="25488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企业注册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市场调研与分析能力、数据分析能力、物流业务专业能力、风险评估能力、危机公关能力、执行力、决策能力、统筹能力等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979376"/>
                  </a:ext>
                </a:extLst>
              </a:tr>
              <a:tr h="25488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税务登记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058898"/>
                  </a:ext>
                </a:extLst>
              </a:tr>
              <a:tr h="25488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银行开户</a:t>
                      </a:r>
                    </a:p>
                  </a:txBody>
                  <a:tcPr marL="5941" marR="5941" marT="59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898409"/>
                  </a:ext>
                </a:extLst>
              </a:tr>
              <a:tr h="2531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信息发布</a:t>
                      </a:r>
                      <a:endParaRPr lang="zh-CN" alt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数据分析能力、财会业务专业能力、危机公关能力、执行力、决策能力、统筹能力、监督能力等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255609"/>
                  </a:ext>
                </a:extLst>
              </a:tr>
              <a:tr h="2531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企业账户余额查询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597897"/>
                  </a:ext>
                </a:extLst>
              </a:tr>
              <a:tr h="2531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未完成事件操作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141623"/>
                  </a:ext>
                </a:extLst>
              </a:tr>
              <a:tr h="2531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市场需求预测分析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199101"/>
                  </a:ext>
                </a:extLst>
              </a:tr>
              <a:tr h="2531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企业经营数据分析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○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045037"/>
                  </a:ext>
                </a:extLst>
              </a:tr>
              <a:tr h="2531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工作日志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26449"/>
                  </a:ext>
                </a:extLst>
              </a:tr>
              <a:tr h="2531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组织架构管理</a:t>
                      </a: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r>
                        <a:rPr lang="en-US" altLang="zh-CN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100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8" marR="4728" marT="47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865946"/>
                  </a:ext>
                </a:extLst>
              </a:tr>
            </a:tbl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961577C8-5759-56FA-400C-C121EBD59247}"/>
              </a:ext>
            </a:extLst>
          </p:cNvPr>
          <p:cNvSpPr/>
          <p:nvPr/>
        </p:nvSpPr>
        <p:spPr>
          <a:xfrm>
            <a:off x="5490706" y="308710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媒体</a:t>
            </a:r>
            <a:r>
              <a:rPr lang="zh-CN" altLang="en-US" sz="2000" b="1" dirty="0">
                <a:solidFill>
                  <a:srgbClr val="FFC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公司</a:t>
            </a:r>
            <a:endParaRPr lang="zh-CN" altLang="en-US" sz="2000" b="1" dirty="0">
              <a:solidFill>
                <a:srgbClr val="FFC000"/>
              </a:solidFill>
              <a:effectLst>
                <a:glow rad="88900">
                  <a:srgbClr val="073780">
                    <a:alpha val="58000"/>
                  </a:srgb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经典综艺体简" panose="02010609000101010101" pitchFamily="49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54FE555-759A-B055-58A7-0531344BB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536" y="926799"/>
            <a:ext cx="4022925" cy="21165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2003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091985" y="1786678"/>
            <a:ext cx="60877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63500">
                    <a:srgbClr val="41029D">
                      <a:alpha val="40000"/>
                    </a:srgbClr>
                  </a:glow>
                </a:effectLst>
                <a:uLnTx/>
                <a:uFillTx/>
                <a:cs typeface="+mn-ea"/>
                <a:sym typeface="+mn-lt"/>
              </a:rPr>
              <a:t>感谢聆听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9858" y="4505138"/>
            <a:ext cx="12152142" cy="2352862"/>
            <a:chOff x="39858" y="4505138"/>
            <a:chExt cx="12152142" cy="235286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63929" y="4505138"/>
              <a:ext cx="3028071" cy="235286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135858" y="4505138"/>
              <a:ext cx="3028071" cy="235286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067929" y="4505138"/>
              <a:ext cx="3028071" cy="235286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9858" y="4505138"/>
              <a:ext cx="3028071" cy="235286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69676" y="1152563"/>
            <a:ext cx="3902271" cy="4876700"/>
            <a:chOff x="269676" y="1316874"/>
            <a:chExt cx="3902271" cy="4876700"/>
          </a:xfrm>
        </p:grpSpPr>
        <p:sp>
          <p:nvSpPr>
            <p:cNvPr id="6" name="文本框 5"/>
            <p:cNvSpPr txBox="1"/>
            <p:nvPr/>
          </p:nvSpPr>
          <p:spPr>
            <a:xfrm>
              <a:off x="1040630" y="1316874"/>
              <a:ext cx="262659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a typeface="破产黑体-Bold" panose="00000500000000000000" pitchFamily="2" charset="-122"/>
                  <a:sym typeface="+mn-lt"/>
                </a:rPr>
                <a:t>企业数字化转型的背景：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40630" y="1721132"/>
              <a:ext cx="262659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1" dirty="0">
                  <a:solidFill>
                    <a:srgbClr val="FFC000"/>
                  </a:solidFill>
                  <a:ea typeface="破产黑体-Bold" panose="00000500000000000000" pitchFamily="2" charset="-122"/>
                  <a:sym typeface="+mn-lt"/>
                </a:rPr>
                <a:t>技术重塑供需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9676" y="3900639"/>
              <a:ext cx="3902271" cy="22929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bg1"/>
                  </a:solidFill>
                </a:rPr>
                <a:t>技术推动市场加速重塑，竞争日益加剧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bg1"/>
                  </a:solidFill>
                </a:rPr>
                <a:t>消费和客户需求</a:t>
              </a:r>
              <a:r>
                <a:rPr lang="zh-CN" altLang="en-US" sz="1600" b="1" dirty="0">
                  <a:solidFill>
                    <a:srgbClr val="FFC000"/>
                  </a:solidFill>
                  <a:ea typeface="破产黑体-Bold" panose="00000500000000000000" pitchFamily="2" charset="-122"/>
                </a:rPr>
                <a:t>个性化、多元化、实时化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bg1"/>
                  </a:solidFill>
                </a:rPr>
                <a:t>供给需要持续性</a:t>
              </a:r>
              <a:r>
                <a:rPr lang="zh-CN" altLang="en-US" sz="1600" b="1" dirty="0">
                  <a:solidFill>
                    <a:srgbClr val="FFC000"/>
                  </a:solidFill>
                  <a:ea typeface="破产黑体-Bold" panose="00000500000000000000" pitchFamily="2" charset="-122"/>
                </a:rPr>
                <a:t>提升效率</a:t>
              </a:r>
              <a:r>
                <a:rPr lang="zh-CN" altLang="en-US" sz="1600" dirty="0">
                  <a:solidFill>
                    <a:schemeClr val="bg1"/>
                  </a:solidFill>
                </a:rPr>
                <a:t>和</a:t>
              </a:r>
              <a:r>
                <a:rPr lang="zh-CN" altLang="en-US" sz="1600" b="1" dirty="0">
                  <a:solidFill>
                    <a:srgbClr val="FFC000"/>
                  </a:solidFill>
                  <a:ea typeface="破产黑体-Bold" panose="00000500000000000000" pitchFamily="2" charset="-122"/>
                </a:rPr>
                <a:t>创新模式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bg1"/>
                  </a:solidFill>
                </a:rPr>
                <a:t>以新技术和新能力提升获客、降本增效、发展和创新产品，获得市场优势和可持续发展。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69676" y="2208269"/>
              <a:ext cx="3902271" cy="1273877"/>
              <a:chOff x="269676" y="2208269"/>
              <a:chExt cx="3902271" cy="1273877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69676" y="2208926"/>
                <a:ext cx="1337810" cy="1273220"/>
                <a:chOff x="269676" y="2208926"/>
                <a:chExt cx="1337810" cy="1273220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269676" y="2208926"/>
                  <a:ext cx="1337810" cy="369332"/>
                </a:xfrm>
                <a:prstGeom prst="rect">
                  <a:avLst/>
                </a:prstGeom>
                <a:solidFill>
                  <a:schemeClr val="accent1">
                    <a:lumMod val="50000"/>
                    <a:alpha val="49000"/>
                  </a:schemeClr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b="1" dirty="0"/>
                    <a:t>新需求</a:t>
                  </a: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269676" y="2583144"/>
                  <a:ext cx="1337810" cy="899002"/>
                </a:xfrm>
                <a:prstGeom prst="rect">
                  <a:avLst/>
                </a:prstGeom>
                <a:solidFill>
                  <a:schemeClr val="accent1">
                    <a:alpha val="58000"/>
                  </a:schemeClr>
                </a:solidFill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 新生代差异世界观</a:t>
                  </a:r>
                </a:p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网络和新技术赋能</a:t>
                  </a:r>
                </a:p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新的产品服务需求</a:t>
                  </a:r>
                </a:p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新的消费采购模式</a:t>
                  </a: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2834137" y="2213811"/>
                <a:ext cx="1337810" cy="1268334"/>
                <a:chOff x="2834137" y="2213811"/>
                <a:chExt cx="1337810" cy="1268334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2834137" y="2213811"/>
                  <a:ext cx="1337810" cy="369332"/>
                </a:xfrm>
                <a:prstGeom prst="rect">
                  <a:avLst/>
                </a:prstGeom>
                <a:solidFill>
                  <a:srgbClr val="002060">
                    <a:alpha val="49000"/>
                  </a:srgbClr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b="1" dirty="0"/>
                    <a:t>新供给</a:t>
                  </a: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2834137" y="2588028"/>
                  <a:ext cx="1337810" cy="894117"/>
                </a:xfrm>
                <a:prstGeom prst="rect">
                  <a:avLst/>
                </a:prstGeom>
                <a:solidFill>
                  <a:schemeClr val="accent1">
                    <a:alpha val="58000"/>
                  </a:schemeClr>
                </a:solidFill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新型竞争方式涌现</a:t>
                  </a:r>
                </a:p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产品的颠覆式创新</a:t>
                  </a:r>
                </a:p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敏捷按需的供应链</a:t>
                  </a:r>
                </a:p>
                <a:p>
                  <a:pPr marL="171450" indent="-171450" algn="ctr">
                    <a:spcAft>
                      <a:spcPts val="600"/>
                    </a:spcAft>
                    <a:buFont typeface="Wingdings" panose="05000000000000000000" pitchFamily="2" charset="2"/>
                    <a:buChar char="l"/>
                  </a:pPr>
                  <a:r>
                    <a:rPr lang="zh-CN" altLang="en-US" sz="900" dirty="0"/>
                    <a:t>自动化高弹性制造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607486" y="2208269"/>
                <a:ext cx="1223768" cy="1273876"/>
                <a:chOff x="1607486" y="2208269"/>
                <a:chExt cx="1223768" cy="1273876"/>
              </a:xfrm>
            </p:grpSpPr>
            <p:sp>
              <p:nvSpPr>
                <p:cNvPr id="22" name="等腰三角形 21"/>
                <p:cNvSpPr/>
                <p:nvPr/>
              </p:nvSpPr>
              <p:spPr>
                <a:xfrm rot="16200000">
                  <a:off x="1885251" y="2536141"/>
                  <a:ext cx="1273876" cy="618131"/>
                </a:xfrm>
                <a:prstGeom prst="triangle">
                  <a:avLst>
                    <a:gd name="adj" fmla="val 49551"/>
                  </a:avLst>
                </a:pr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23" name="等腰三角形 22"/>
                <p:cNvSpPr/>
                <p:nvPr/>
              </p:nvSpPr>
              <p:spPr>
                <a:xfrm rot="5400000">
                  <a:off x="1286052" y="2530360"/>
                  <a:ext cx="1273219" cy="630352"/>
                </a:xfrm>
                <a:prstGeom prst="triangle">
                  <a:avLst/>
                </a:pr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1734742" y="2358549"/>
                  <a:ext cx="973314" cy="973314"/>
                </a:xfrm>
                <a:prstGeom prst="ellipse">
                  <a:avLst/>
                </a:prstGeom>
                <a:solidFill>
                  <a:schemeClr val="accent1">
                    <a:alpha val="7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dirty="0"/>
                </a:p>
              </p:txBody>
            </p:sp>
          </p:grpSp>
          <p:sp>
            <p:nvSpPr>
              <p:cNvPr id="28" name="文本框 27"/>
              <p:cNvSpPr txBox="1"/>
              <p:nvPr/>
            </p:nvSpPr>
            <p:spPr>
              <a:xfrm>
                <a:off x="1531555" y="2480890"/>
                <a:ext cx="1412566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</a:rPr>
                  <a:t>企业</a:t>
                </a:r>
                <a:endParaRPr lang="en-US" altLang="zh-CN" sz="1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</a:rPr>
                  <a:t>数字化</a:t>
                </a:r>
                <a:endParaRPr lang="en-US" altLang="zh-CN" sz="1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</a:rPr>
                  <a:t>转型</a:t>
                </a: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451203" y="1157104"/>
            <a:ext cx="3366453" cy="5344513"/>
            <a:chOff x="4412773" y="1351800"/>
            <a:chExt cx="3366453" cy="5344513"/>
          </a:xfrm>
        </p:grpSpPr>
        <p:sp>
          <p:nvSpPr>
            <p:cNvPr id="11" name="文本框 10"/>
            <p:cNvSpPr txBox="1"/>
            <p:nvPr/>
          </p:nvSpPr>
          <p:spPr>
            <a:xfrm>
              <a:off x="4412774" y="1351800"/>
              <a:ext cx="33664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企业数字化转型：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12774" y="1721132"/>
              <a:ext cx="33664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FFC000"/>
                  </a:solidFill>
                  <a:ea typeface="破产黑体-Bold" panose="00000500000000000000" pitchFamily="2" charset="-122"/>
                </a:rPr>
                <a:t>全面数据驱动的业务和管理</a:t>
              </a: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412775" y="2208268"/>
              <a:ext cx="3366451" cy="1273877"/>
              <a:chOff x="4412775" y="2208268"/>
              <a:chExt cx="3366451" cy="1273877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4412775" y="2208268"/>
                <a:ext cx="3366451" cy="53521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/>
                  <a:t>企业数字化转型</a:t>
                </a: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4412775" y="2743481"/>
                <a:ext cx="1683226" cy="738664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/>
                  <a:t>客户体验数字化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096000" y="2743481"/>
                <a:ext cx="1683225" cy="738664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/>
                  <a:t>运营管理数字化</a:t>
                </a: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4412773" y="3895546"/>
              <a:ext cx="3366452" cy="2800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bg1"/>
                  </a:solidFill>
                </a:rPr>
                <a:t>特点是</a:t>
              </a:r>
              <a:r>
                <a:rPr lang="zh-CN" altLang="en-US" sz="1600" b="1" dirty="0">
                  <a:solidFill>
                    <a:srgbClr val="FFC000"/>
                  </a:solidFill>
                </a:rPr>
                <a:t>云、大、物、智、移</a:t>
              </a:r>
              <a:r>
                <a:rPr lang="zh-CN" altLang="en-US" sz="1600" dirty="0">
                  <a:solidFill>
                    <a:schemeClr val="bg1"/>
                  </a:solidFill>
                </a:rPr>
                <a:t>等技术结合</a:t>
              </a:r>
            </a:p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600" b="1" dirty="0">
                  <a:solidFill>
                    <a:srgbClr val="FFC000"/>
                  </a:solidFill>
                </a:rPr>
                <a:t>运用新技术为业务提供创新的价值，业务和管理的全过程数字化为核心</a:t>
              </a:r>
            </a:p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600" b="1" dirty="0">
                  <a:solidFill>
                    <a:srgbClr val="FFC000"/>
                  </a:solidFill>
                </a:rPr>
                <a:t>客户体验数字化</a:t>
              </a:r>
              <a:r>
                <a:rPr lang="zh-CN" altLang="en-US" sz="1600" dirty="0">
                  <a:solidFill>
                    <a:schemeClr val="bg1"/>
                  </a:solidFill>
                </a:rPr>
                <a:t>，即以客户为中心，更接近、满足、赢得和持续赢得客户；</a:t>
              </a:r>
            </a:p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600" b="1" dirty="0">
                  <a:solidFill>
                    <a:srgbClr val="FFC000"/>
                  </a:solidFill>
                </a:rPr>
                <a:t>运营管理数字化</a:t>
              </a:r>
              <a:r>
                <a:rPr lang="zh-CN" altLang="en-US" sz="1600" dirty="0">
                  <a:solidFill>
                    <a:schemeClr val="bg1"/>
                  </a:solidFill>
                </a:rPr>
                <a:t>，即定制产出、缩短渠道、柔性供应、敏捷服务、集成布局。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113460" y="1152563"/>
            <a:ext cx="3963631" cy="4871607"/>
            <a:chOff x="8113460" y="1316874"/>
            <a:chExt cx="3963631" cy="4871607"/>
          </a:xfrm>
        </p:grpSpPr>
        <p:sp>
          <p:nvSpPr>
            <p:cNvPr id="15" name="文本框 14"/>
            <p:cNvSpPr txBox="1"/>
            <p:nvPr/>
          </p:nvSpPr>
          <p:spPr>
            <a:xfrm>
              <a:off x="8874492" y="1316874"/>
              <a:ext cx="26373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数字化企业的未来趋势：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657927" y="1721132"/>
              <a:ext cx="27624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FFC000"/>
                  </a:solidFill>
                  <a:ea typeface="破产黑体-Bold" panose="00000500000000000000" pitchFamily="2" charset="-122"/>
                </a:rPr>
                <a:t>“四化”企业，市场强者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296977" y="3895546"/>
              <a:ext cx="3625347" cy="22929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b="1" dirty="0">
                  <a:solidFill>
                    <a:srgbClr val="FFC000"/>
                  </a:solidFill>
                </a:rPr>
                <a:t> 智能化业务决策</a:t>
              </a:r>
              <a:r>
                <a:rPr lang="zh-CN" altLang="en-US" sz="1600" dirty="0">
                  <a:solidFill>
                    <a:schemeClr val="bg1"/>
                  </a:solidFill>
                </a:rPr>
                <a:t>，精准实时把握客户需求、合理化资源配置；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b="1" dirty="0">
                  <a:solidFill>
                    <a:srgbClr val="FFC000"/>
                  </a:solidFill>
                </a:rPr>
                <a:t>一体化运营管理</a:t>
              </a:r>
              <a:r>
                <a:rPr lang="zh-CN" altLang="en-US" sz="1600" dirty="0">
                  <a:solidFill>
                    <a:schemeClr val="bg1"/>
                  </a:solidFill>
                </a:rPr>
                <a:t>，部门横纵端到端协同，及时高效解决运营问题；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b="1" dirty="0">
                  <a:solidFill>
                    <a:srgbClr val="FFC000"/>
                  </a:solidFill>
                </a:rPr>
                <a:t>生态化价值合作</a:t>
              </a:r>
              <a:r>
                <a:rPr lang="zh-CN" altLang="en-US" sz="1600" dirty="0">
                  <a:solidFill>
                    <a:schemeClr val="bg1"/>
                  </a:solidFill>
                </a:rPr>
                <a:t>，连接和整合价值链，共享共赢发展；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600" b="1" dirty="0">
                  <a:solidFill>
                    <a:srgbClr val="FFC000"/>
                  </a:solidFill>
                </a:rPr>
                <a:t>敏捷化变革创新</a:t>
              </a:r>
              <a:r>
                <a:rPr lang="zh-CN" altLang="en-US" sz="1600" dirty="0">
                  <a:solidFill>
                    <a:schemeClr val="bg1"/>
                  </a:solidFill>
                </a:rPr>
                <a:t>，技术契合业务能力和水平，动态引领市场。</a:t>
              </a: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8113460" y="2373835"/>
              <a:ext cx="3963631" cy="958028"/>
              <a:chOff x="8113460" y="2373835"/>
              <a:chExt cx="3963631" cy="95802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8113461" y="2373835"/>
                <a:ext cx="952901" cy="952901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9117037" y="2375122"/>
                <a:ext cx="952901" cy="952901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0120613" y="2378962"/>
                <a:ext cx="952901" cy="952901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1124189" y="2378915"/>
                <a:ext cx="952901" cy="952901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8113460" y="2654147"/>
                <a:ext cx="9529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ea typeface="破产黑体-Bold" panose="00000500000000000000" pitchFamily="2" charset="-122"/>
                  </a:rPr>
                  <a:t>智能化</a:t>
                </a: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9117036" y="2654147"/>
                <a:ext cx="9529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ea typeface="破产黑体-Bold" panose="00000500000000000000" pitchFamily="2" charset="-122"/>
                  </a:rPr>
                  <a:t>一体化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0120612" y="2654147"/>
                <a:ext cx="9529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ea typeface="破产黑体-Bold" panose="00000500000000000000" pitchFamily="2" charset="-122"/>
                  </a:rPr>
                  <a:t>生态化</a:t>
                </a: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1124189" y="2654147"/>
                <a:ext cx="9529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ea typeface="破产黑体-Bold" panose="00000500000000000000" pitchFamily="2" charset="-122"/>
                  </a:rPr>
                  <a:t>敏捷化</a:t>
                </a:r>
              </a:p>
            </p:txBody>
          </p:sp>
        </p:grpSp>
      </p:grpSp>
      <p:sp>
        <p:nvSpPr>
          <p:cNvPr id="2" name="2">
            <a:extLst>
              <a:ext uri="{FF2B5EF4-FFF2-40B4-BE49-F238E27FC236}">
                <a16:creationId xmlns:a16="http://schemas.microsoft.com/office/drawing/2014/main" id="{29E9D459-0428-B8D0-26C8-23E562B2E1E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68114" y="196978"/>
            <a:ext cx="5866316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solidFill>
                  <a:schemeClr val="bg1"/>
                </a:solidFill>
                <a:ea typeface="破产黑体-Bold" panose="00000500000000000000" pitchFamily="2" charset="-122"/>
                <a:sym typeface="+mn-lt"/>
              </a:rPr>
              <a:t>产业数字化转型背景与趋势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28323" y="2028054"/>
            <a:ext cx="5081589" cy="3268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当前，以</a:t>
            </a:r>
            <a:r>
              <a:rPr lang="zh-CN" altLang="en-US" sz="2000" b="1" dirty="0">
                <a:solidFill>
                  <a:srgbClr val="FFC000"/>
                </a:solidFill>
              </a:rPr>
              <a:t>云计算、物联网、大数据、人工智能、区块链</a:t>
            </a:r>
            <a:r>
              <a:rPr lang="zh-CN" altLang="en-US" sz="2000" dirty="0">
                <a:solidFill>
                  <a:schemeClr val="bg1"/>
                </a:solidFill>
              </a:rPr>
              <a:t>等为代表的新一代数字技术，成为推动全球产业变革的核心力量，数字技术发展与各领域、各行业融合创新，快速推动企业的转型升级与模式变革，人才需求也相应发生巨变，人才培养也应及时更新理念，紧跟科技发展趋势和市场需求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6679942" y="1266872"/>
            <a:ext cx="4206229" cy="4693724"/>
            <a:chOff x="6679942" y="1266872"/>
            <a:chExt cx="4206229" cy="4693724"/>
          </a:xfrm>
        </p:grpSpPr>
        <p:grpSp>
          <p:nvGrpSpPr>
            <p:cNvPr id="5" name="组合 4"/>
            <p:cNvGrpSpPr/>
            <p:nvPr/>
          </p:nvGrpSpPr>
          <p:grpSpPr>
            <a:xfrm>
              <a:off x="8123721" y="1266872"/>
              <a:ext cx="1328297" cy="1328297"/>
              <a:chOff x="8123721" y="1266872"/>
              <a:chExt cx="1328297" cy="13282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8123721" y="1266872"/>
                <a:ext cx="1328297" cy="1328297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8123721" y="1637674"/>
                <a:ext cx="132829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数字化战略</a:t>
                </a:r>
              </a:p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与规划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679942" y="2185927"/>
              <a:ext cx="1328298" cy="1328297"/>
              <a:chOff x="6679942" y="2185927"/>
              <a:chExt cx="1328298" cy="1328297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6679943" y="2185927"/>
                <a:ext cx="1328297" cy="1328297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6679942" y="2538410"/>
                <a:ext cx="132829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数据分析</a:t>
                </a:r>
                <a:endParaRPr lang="en-US" altLang="zh-CN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决策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6679942" y="3751424"/>
              <a:ext cx="1328298" cy="1328297"/>
              <a:chOff x="6679942" y="3751424"/>
              <a:chExt cx="1328298" cy="1328297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6679943" y="3751424"/>
                <a:ext cx="1328297" cy="1328297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679942" y="4092406"/>
                <a:ext cx="132829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数字化企业</a:t>
                </a:r>
              </a:p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文化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8123721" y="4632299"/>
              <a:ext cx="1351722" cy="1328297"/>
              <a:chOff x="8123721" y="4632299"/>
              <a:chExt cx="1351722" cy="1328297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8147146" y="4632299"/>
                <a:ext cx="1328297" cy="1328297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123721" y="5111782"/>
                <a:ext cx="13282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数字化人才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9557873" y="3727522"/>
              <a:ext cx="1328298" cy="1328297"/>
              <a:chOff x="9557873" y="3727522"/>
              <a:chExt cx="1328298" cy="1328297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9557874" y="3727522"/>
                <a:ext cx="1328297" cy="1328297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9557873" y="4092406"/>
                <a:ext cx="132829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数字化组织</a:t>
                </a:r>
              </a:p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与流程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557873" y="2162025"/>
              <a:ext cx="1328298" cy="1328297"/>
              <a:chOff x="9557873" y="2162025"/>
              <a:chExt cx="1328298" cy="1328297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9557874" y="2162025"/>
                <a:ext cx="1328297" cy="1328297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9557873" y="2676909"/>
                <a:ext cx="13282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信息化建设</a:t>
                </a: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7536602" y="2322505"/>
              <a:ext cx="2549386" cy="2549386"/>
              <a:chOff x="7536602" y="2322505"/>
              <a:chExt cx="2549386" cy="254938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7536602" y="2322505"/>
                <a:ext cx="2549386" cy="2549386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7893440" y="3184131"/>
                <a:ext cx="1788858" cy="8299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产业数字化转型升级</a:t>
                </a:r>
              </a:p>
            </p:txBody>
          </p:sp>
        </p:grpSp>
      </p:grpSp>
      <p:sp>
        <p:nvSpPr>
          <p:cNvPr id="2" name="2">
            <a:extLst>
              <a:ext uri="{FF2B5EF4-FFF2-40B4-BE49-F238E27FC236}">
                <a16:creationId xmlns:a16="http://schemas.microsoft.com/office/drawing/2014/main" id="{1B9E23F2-BFF1-6E97-6D8A-B2705F3CD9A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68113" y="196978"/>
            <a:ext cx="6961361" cy="579286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solidFill>
                  <a:schemeClr val="bg1"/>
                </a:solidFill>
                <a:ea typeface="破产黑体-Bold" panose="00000500000000000000" pitchFamily="2" charset="-122"/>
                <a:sym typeface="+mn-lt"/>
              </a:rPr>
              <a:t>产业数字化发展对人才需求的巨变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1441581"/>
            <a:ext cx="12192002" cy="595328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2253886" y="233769"/>
            <a:ext cx="9936347" cy="6624231"/>
          </a:xfrm>
          <a:prstGeom prst="rect">
            <a:avLst/>
          </a:prstGeom>
        </p:spPr>
      </p:pic>
      <p:grpSp>
        <p:nvGrpSpPr>
          <p:cNvPr id="9" name="5"/>
          <p:cNvGrpSpPr/>
          <p:nvPr>
            <p:custDataLst>
              <p:tags r:id="rId1"/>
            </p:custDataLst>
          </p:nvPr>
        </p:nvGrpSpPr>
        <p:grpSpPr bwMode="auto">
          <a:xfrm rot="5400000">
            <a:off x="5183951" y="1723940"/>
            <a:ext cx="1824096" cy="1586024"/>
            <a:chOff x="5803301" y="1948401"/>
            <a:chExt cx="2164994" cy="1905223"/>
          </a:xfrm>
        </p:grpSpPr>
        <p:sp>
          <p:nvSpPr>
            <p:cNvPr id="10" name="7"/>
            <p:cNvSpPr/>
            <p:nvPr/>
          </p:nvSpPr>
          <p:spPr bwMode="auto">
            <a:xfrm>
              <a:off x="5803301" y="1948401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6"/>
            <p:cNvSpPr/>
            <p:nvPr/>
          </p:nvSpPr>
          <p:spPr bwMode="auto">
            <a:xfrm>
              <a:off x="5948780" y="2078346"/>
              <a:ext cx="1846429" cy="162488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rgbClr val="100138"/>
                </a:gs>
                <a:gs pos="100000">
                  <a:srgbClr val="230656"/>
                </a:gs>
              </a:gsLst>
              <a:lin ang="5400000" scaled="1"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" name="2"/>
          <p:cNvSpPr txBox="1"/>
          <p:nvPr>
            <p:custDataLst>
              <p:tags r:id="rId2"/>
            </p:custDataLst>
          </p:nvPr>
        </p:nvSpPr>
        <p:spPr>
          <a:xfrm>
            <a:off x="2804967" y="3816321"/>
            <a:ext cx="6582065" cy="1010174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课程介绍</a:t>
            </a:r>
          </a:p>
        </p:txBody>
      </p:sp>
      <p:sp>
        <p:nvSpPr>
          <p:cNvPr id="2" name="4"/>
          <p:cNvSpPr txBox="1"/>
          <p:nvPr>
            <p:custDataLst>
              <p:tags r:id="rId3"/>
            </p:custDataLst>
          </p:nvPr>
        </p:nvSpPr>
        <p:spPr>
          <a:xfrm>
            <a:off x="4747630" y="1905173"/>
            <a:ext cx="2713761" cy="1194840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77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cs typeface="+mn-ea"/>
                <a:sym typeface="+mn-lt"/>
              </a:rPr>
              <a:t>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"/>
          <p:cNvSpPr txBox="1"/>
          <p:nvPr>
            <p:custDataLst>
              <p:tags r:id="rId1"/>
            </p:custDataLst>
          </p:nvPr>
        </p:nvSpPr>
        <p:spPr>
          <a:xfrm>
            <a:off x="235744" y="198639"/>
            <a:ext cx="11107261" cy="577215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情景化元宇宙实验教学仿真实训平台简介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38" y="1054149"/>
            <a:ext cx="3718639" cy="22709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矩形 7">
            <a:extLst>
              <a:ext uri="{FF2B5EF4-FFF2-40B4-BE49-F238E27FC236}">
                <a16:creationId xmlns:a16="http://schemas.microsoft.com/office/drawing/2014/main" id="{61634E40-78C2-42BC-B44A-B892D0DC9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3431" y="943304"/>
            <a:ext cx="7157131" cy="23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55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ts val="2500"/>
              </a:lnSpc>
              <a:spcBef>
                <a:spcPts val="0"/>
              </a:spcBef>
              <a:buNone/>
            </a:pP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情景化元宇宙实验教学仿真实训平台</a:t>
            </a:r>
            <a:r>
              <a:rPr lang="zh-CN" altLang="zh-CN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以高度仿真的商业社会为背景，提供企业真实运营环境，构建集成化、智能化、实战化平台，让学生体验企业运营和管理模式，分岗协作、任务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训练</a:t>
            </a:r>
            <a:r>
              <a:rPr lang="zh-CN" altLang="zh-CN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多样态学习空间，全面提升学生认知能力、合作能力、组织能力、创新能力，扩展其国际视野与见识，引导学生养成严谨专注、敬业专业、精益求精和追求卓越的品质，实现能力培养及素质养成相融合，理论知识及实践应用相融合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培养产业急需的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应用型、复合型、创新型</a:t>
            </a:r>
            <a:r>
              <a:rPr lang="zh-CN" altLang="zh-CN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人才。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91D9442-345E-B1EB-65B1-35F52CDDBE9E}"/>
              </a:ext>
            </a:extLst>
          </p:cNvPr>
          <p:cNvSpPr txBox="1"/>
          <p:nvPr/>
        </p:nvSpPr>
        <p:spPr>
          <a:xfrm>
            <a:off x="301327" y="3532937"/>
            <a:ext cx="11449235" cy="2952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ts val="2500"/>
              </a:lnSpc>
            </a:pP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情景化元宇宙实验教学仿真实训平台</a:t>
            </a:r>
            <a:r>
              <a:rPr lang="zh-CN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包含供应链上下游企业业务驱动系统、现代政务服务机构、现代金融服务机构、现代商务服务机构、现代流通服务机构、智能财务支撑系统。平台支持创建十余种机构和企业类型、上百个角色。让学生在实验中沉浸式体验真实商业经济环境；深度体验现代制作业、商品流通业等不同商业经济主体运作全过程；深度体验现代服务业与现代制造业融合的商业模式、服务模式和管理方法；提升大学生在跨入社会前职业或创业的知识、能力、素质。通过对真实商业社会环境中典型单位、部门和岗位的系统模拟，让学生进行多角色的产业环境认知、虚拟企业经营、专业技能训练，编制商业计划书、开展可行性研究、模拟企业运行、完成数百项训练任务并进行一定程度的验证试验。体验从创业到经营、管理、到参与市场竞争，进行身临其境地岗前实习，使学生认知并熟悉现代商业社会内部不同组织、不同职业岗位的工作内容和特性，训练学生从事经营管理所需的综合执行能力、综合决策能力和创新创业能力，培养学生的全局意识和综合职业素养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组合 172"/>
          <p:cNvGrpSpPr/>
          <p:nvPr/>
        </p:nvGrpSpPr>
        <p:grpSpPr>
          <a:xfrm>
            <a:off x="828323" y="1133298"/>
            <a:ext cx="10605969" cy="5360161"/>
            <a:chOff x="971711" y="1255167"/>
            <a:chExt cx="10605969" cy="5360161"/>
          </a:xfrm>
        </p:grpSpPr>
        <p:sp>
          <p:nvSpPr>
            <p:cNvPr id="11" name="矩形 10"/>
            <p:cNvSpPr/>
            <p:nvPr/>
          </p:nvSpPr>
          <p:spPr>
            <a:xfrm>
              <a:off x="978411" y="1892165"/>
              <a:ext cx="10597415" cy="2845539"/>
            </a:xfrm>
            <a:prstGeom prst="rect">
              <a:avLst/>
            </a:prstGeom>
            <a:solidFill>
              <a:schemeClr val="accent1">
                <a:lumMod val="5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FFC000"/>
                </a:solidFill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971711" y="1255167"/>
              <a:ext cx="10604696" cy="579286"/>
              <a:chOff x="971711" y="1255167"/>
              <a:chExt cx="10604696" cy="57928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978992" y="1255167"/>
                <a:ext cx="10597415" cy="579286"/>
              </a:xfrm>
              <a:prstGeom prst="rect">
                <a:avLst/>
              </a:prstGeom>
              <a:solidFill>
                <a:schemeClr val="accent1">
                  <a:lumMod val="50000"/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solidFill>
                    <a:srgbClr val="FFC000"/>
                  </a:solidFill>
                </a:endParaRPr>
              </a:p>
            </p:txBody>
          </p:sp>
          <p:sp>
            <p:nvSpPr>
              <p:cNvPr id="15" name="2"/>
              <p:cNvSpPr txBox="1"/>
              <p:nvPr>
                <p:custDataLst>
                  <p:tags r:id="rId66"/>
                </p:custDataLst>
              </p:nvPr>
            </p:nvSpPr>
            <p:spPr>
              <a:xfrm>
                <a:off x="971711" y="1399560"/>
                <a:ext cx="1292103" cy="302287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400" dirty="0">
                    <a:sym typeface="+mn-lt"/>
                  </a:rPr>
                  <a:t>核心系统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408379" y="1364977"/>
                <a:ext cx="90345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3561308" y="1365120"/>
                <a:ext cx="104919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4823731" y="1362888"/>
                <a:ext cx="1045698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093294" y="1362888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7194303" y="1362887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8273195" y="1362887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2"/>
              <p:cNvSpPr txBox="1"/>
              <p:nvPr>
                <p:custDataLst>
                  <p:tags r:id="rId67"/>
                </p:custDataLst>
              </p:nvPr>
            </p:nvSpPr>
            <p:spPr>
              <a:xfrm>
                <a:off x="2263814" y="1413503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业务系统</a:t>
                </a:r>
              </a:p>
            </p:txBody>
          </p:sp>
          <p:sp>
            <p:nvSpPr>
              <p:cNvPr id="26" name="2"/>
              <p:cNvSpPr txBox="1"/>
              <p:nvPr>
                <p:custDataLst>
                  <p:tags r:id="rId68"/>
                </p:custDataLst>
              </p:nvPr>
            </p:nvSpPr>
            <p:spPr>
              <a:xfrm>
                <a:off x="3454598" y="1418803"/>
                <a:ext cx="1247818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财务共享系统</a:t>
                </a:r>
              </a:p>
            </p:txBody>
          </p:sp>
          <p:sp>
            <p:nvSpPr>
              <p:cNvPr id="27" name="2"/>
              <p:cNvSpPr txBox="1"/>
              <p:nvPr>
                <p:custDataLst>
                  <p:tags r:id="rId69"/>
                </p:custDataLst>
              </p:nvPr>
            </p:nvSpPr>
            <p:spPr>
              <a:xfrm>
                <a:off x="4674283" y="1413503"/>
                <a:ext cx="129029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n-US" altLang="zh-CN" sz="1100" b="0" dirty="0">
                    <a:sym typeface="+mn-lt"/>
                  </a:rPr>
                  <a:t>BI</a:t>
                </a:r>
                <a:r>
                  <a:rPr lang="zh-CN" altLang="en-US" sz="1100" b="0" dirty="0">
                    <a:sym typeface="+mn-lt"/>
                  </a:rPr>
                  <a:t>大数据系统</a:t>
                </a:r>
              </a:p>
            </p:txBody>
          </p:sp>
          <p:sp>
            <p:nvSpPr>
              <p:cNvPr id="28" name="2"/>
              <p:cNvSpPr txBox="1"/>
              <p:nvPr>
                <p:custDataLst>
                  <p:tags r:id="rId70"/>
                </p:custDataLst>
              </p:nvPr>
            </p:nvSpPr>
            <p:spPr>
              <a:xfrm>
                <a:off x="5952306" y="1418900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税务管理</a:t>
                </a:r>
              </a:p>
            </p:txBody>
          </p:sp>
          <p:sp>
            <p:nvSpPr>
              <p:cNvPr id="29" name="2"/>
              <p:cNvSpPr txBox="1"/>
              <p:nvPr>
                <p:custDataLst>
                  <p:tags r:id="rId71"/>
                </p:custDataLst>
              </p:nvPr>
            </p:nvSpPr>
            <p:spPr>
              <a:xfrm>
                <a:off x="7042079" y="1418804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金融管理</a:t>
                </a:r>
              </a:p>
            </p:txBody>
          </p:sp>
          <p:sp>
            <p:nvSpPr>
              <p:cNvPr id="30" name="2"/>
              <p:cNvSpPr txBox="1"/>
              <p:nvPr>
                <p:custDataLst>
                  <p:tags r:id="rId72"/>
                </p:custDataLst>
              </p:nvPr>
            </p:nvSpPr>
            <p:spPr>
              <a:xfrm>
                <a:off x="8058059" y="1418803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政务管理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9333515" y="1362886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2"/>
              <p:cNvSpPr txBox="1"/>
              <p:nvPr>
                <p:custDataLst>
                  <p:tags r:id="rId73"/>
                </p:custDataLst>
              </p:nvPr>
            </p:nvSpPr>
            <p:spPr>
              <a:xfrm>
                <a:off x="9087131" y="1418803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物流管理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0429892" y="1357586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2"/>
              <p:cNvSpPr txBox="1"/>
              <p:nvPr>
                <p:custDataLst>
                  <p:tags r:id="rId74"/>
                </p:custDataLst>
              </p:nvPr>
            </p:nvSpPr>
            <p:spPr>
              <a:xfrm>
                <a:off x="10385295" y="1413503"/>
                <a:ext cx="855560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n-US" altLang="zh-CN" sz="1100" b="0" dirty="0">
                    <a:sym typeface="+mn-lt"/>
                  </a:rPr>
                  <a:t>……</a:t>
                </a:r>
                <a:endParaRPr lang="zh-CN" altLang="en-US" sz="1100" b="0" dirty="0">
                  <a:sym typeface="+mn-lt"/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1256342" y="2021980"/>
              <a:ext cx="1824113" cy="1862391"/>
              <a:chOff x="1256342" y="2021980"/>
              <a:chExt cx="1824113" cy="1862391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1301023" y="2113516"/>
                <a:ext cx="173708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2"/>
              <p:cNvSpPr txBox="1"/>
              <p:nvPr>
                <p:custDataLst>
                  <p:tags r:id="rId59"/>
                </p:custDataLst>
              </p:nvPr>
            </p:nvSpPr>
            <p:spPr>
              <a:xfrm>
                <a:off x="1301023" y="2172991"/>
                <a:ext cx="1737083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企业运营驱动系统</a:t>
                </a: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01025" y="2566897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2"/>
              <p:cNvSpPr txBox="1"/>
              <p:nvPr>
                <p:custDataLst>
                  <p:tags r:id="rId60"/>
                </p:custDataLst>
              </p:nvPr>
            </p:nvSpPr>
            <p:spPr>
              <a:xfrm>
                <a:off x="1301025" y="2613673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生产部</a:t>
                </a: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2202370" y="2562874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2"/>
              <p:cNvSpPr txBox="1"/>
              <p:nvPr>
                <p:custDataLst>
                  <p:tags r:id="rId61"/>
                </p:custDataLst>
              </p:nvPr>
            </p:nvSpPr>
            <p:spPr>
              <a:xfrm>
                <a:off x="2202370" y="2611868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采购部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1301025" y="2986648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2"/>
              <p:cNvSpPr txBox="1"/>
              <p:nvPr>
                <p:custDataLst>
                  <p:tags r:id="rId62"/>
                </p:custDataLst>
              </p:nvPr>
            </p:nvSpPr>
            <p:spPr>
              <a:xfrm>
                <a:off x="1301025" y="3033424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市场部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202370" y="2982625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2"/>
              <p:cNvSpPr txBox="1"/>
              <p:nvPr>
                <p:custDataLst>
                  <p:tags r:id="rId63"/>
                </p:custDataLst>
              </p:nvPr>
            </p:nvSpPr>
            <p:spPr>
              <a:xfrm>
                <a:off x="2202370" y="3031619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销售部</a:t>
                </a: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1301024" y="3403456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2"/>
              <p:cNvSpPr txBox="1"/>
              <p:nvPr>
                <p:custDataLst>
                  <p:tags r:id="rId64"/>
                </p:custDataLst>
              </p:nvPr>
            </p:nvSpPr>
            <p:spPr>
              <a:xfrm>
                <a:off x="1301024" y="3450232"/>
                <a:ext cx="834196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企管部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2202369" y="3399433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2"/>
              <p:cNvSpPr txBox="1"/>
              <p:nvPr>
                <p:custDataLst>
                  <p:tags r:id="rId65"/>
                </p:custDataLst>
              </p:nvPr>
            </p:nvSpPr>
            <p:spPr>
              <a:xfrm>
                <a:off x="2202369" y="3448427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财务部</a:t>
                </a:r>
              </a:p>
            </p:txBody>
          </p:sp>
          <p:sp>
            <p:nvSpPr>
              <p:cNvPr id="148" name="矩形 147"/>
              <p:cNvSpPr/>
              <p:nvPr/>
            </p:nvSpPr>
            <p:spPr>
              <a:xfrm>
                <a:off x="1256342" y="2021980"/>
                <a:ext cx="1824113" cy="1862391"/>
              </a:xfrm>
              <a:prstGeom prst="rect">
                <a:avLst/>
              </a:prstGeom>
              <a:noFill/>
              <a:ln w="19050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3304122" y="2021980"/>
              <a:ext cx="1830375" cy="1862391"/>
              <a:chOff x="3304122" y="2021980"/>
              <a:chExt cx="1830375" cy="1862391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3355327" y="2107409"/>
                <a:ext cx="173708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2"/>
              <p:cNvSpPr txBox="1"/>
              <p:nvPr>
                <p:custDataLst>
                  <p:tags r:id="rId52"/>
                </p:custDataLst>
              </p:nvPr>
            </p:nvSpPr>
            <p:spPr>
              <a:xfrm>
                <a:off x="3355327" y="2166884"/>
                <a:ext cx="1737083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现代政务服务系统</a:t>
                </a:r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3355329" y="2560790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2"/>
              <p:cNvSpPr txBox="1"/>
              <p:nvPr>
                <p:custDataLst>
                  <p:tags r:id="rId53"/>
                </p:custDataLst>
              </p:nvPr>
            </p:nvSpPr>
            <p:spPr>
              <a:xfrm>
                <a:off x="3355329" y="2607566"/>
                <a:ext cx="834196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企业注册</a:t>
                </a:r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4256674" y="2556767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2"/>
              <p:cNvSpPr txBox="1"/>
              <p:nvPr>
                <p:custDataLst>
                  <p:tags r:id="rId54"/>
                </p:custDataLst>
              </p:nvPr>
            </p:nvSpPr>
            <p:spPr>
              <a:xfrm>
                <a:off x="4256674" y="2605761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税务登记</a:t>
                </a:r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3355329" y="2980541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2"/>
              <p:cNvSpPr txBox="1"/>
              <p:nvPr>
                <p:custDataLst>
                  <p:tags r:id="rId55"/>
                </p:custDataLst>
              </p:nvPr>
            </p:nvSpPr>
            <p:spPr>
              <a:xfrm>
                <a:off x="3355329" y="3027317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企业年检</a:t>
                </a:r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4256674" y="2976518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2"/>
              <p:cNvSpPr txBox="1"/>
              <p:nvPr>
                <p:custDataLst>
                  <p:tags r:id="rId56"/>
                </p:custDataLst>
              </p:nvPr>
            </p:nvSpPr>
            <p:spPr>
              <a:xfrm>
                <a:off x="4256674" y="3025512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纳税申报</a:t>
                </a:r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3355328" y="3397349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2"/>
              <p:cNvSpPr txBox="1"/>
              <p:nvPr>
                <p:custDataLst>
                  <p:tags r:id="rId57"/>
                </p:custDataLst>
              </p:nvPr>
            </p:nvSpPr>
            <p:spPr>
              <a:xfrm>
                <a:off x="3355328" y="3444125"/>
                <a:ext cx="834196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市场监督</a:t>
                </a:r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4256673" y="3393326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2"/>
              <p:cNvSpPr txBox="1"/>
              <p:nvPr>
                <p:custDataLst>
                  <p:tags r:id="rId58"/>
                </p:custDataLst>
              </p:nvPr>
            </p:nvSpPr>
            <p:spPr>
              <a:xfrm>
                <a:off x="4256673" y="3442320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税务监督</a:t>
                </a:r>
              </a:p>
            </p:txBody>
          </p:sp>
          <p:sp>
            <p:nvSpPr>
              <p:cNvPr id="149" name="矩形 148"/>
              <p:cNvSpPr/>
              <p:nvPr/>
            </p:nvSpPr>
            <p:spPr>
              <a:xfrm>
                <a:off x="3304122" y="2021980"/>
                <a:ext cx="1830375" cy="1862391"/>
              </a:xfrm>
              <a:prstGeom prst="rect">
                <a:avLst/>
              </a:prstGeom>
              <a:noFill/>
              <a:ln w="19050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6" name="组合 165"/>
            <p:cNvGrpSpPr/>
            <p:nvPr/>
          </p:nvGrpSpPr>
          <p:grpSpPr>
            <a:xfrm>
              <a:off x="5353703" y="2014665"/>
              <a:ext cx="1830375" cy="1862391"/>
              <a:chOff x="5353703" y="2014665"/>
              <a:chExt cx="1830375" cy="1862391"/>
            </a:xfrm>
          </p:grpSpPr>
          <p:sp>
            <p:nvSpPr>
              <p:cNvPr id="106" name="矩形 105"/>
              <p:cNvSpPr/>
              <p:nvPr/>
            </p:nvSpPr>
            <p:spPr>
              <a:xfrm>
                <a:off x="5409107" y="2106073"/>
                <a:ext cx="173708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2"/>
              <p:cNvSpPr txBox="1"/>
              <p:nvPr>
                <p:custDataLst>
                  <p:tags r:id="rId45"/>
                </p:custDataLst>
              </p:nvPr>
            </p:nvSpPr>
            <p:spPr>
              <a:xfrm>
                <a:off x="5409107" y="2165548"/>
                <a:ext cx="1737083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现代金融服务系统</a:t>
                </a:r>
              </a:p>
            </p:txBody>
          </p:sp>
          <p:sp>
            <p:nvSpPr>
              <p:cNvPr id="108" name="矩形 107"/>
              <p:cNvSpPr/>
              <p:nvPr/>
            </p:nvSpPr>
            <p:spPr>
              <a:xfrm>
                <a:off x="5409109" y="2559454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2"/>
              <p:cNvSpPr txBox="1"/>
              <p:nvPr>
                <p:custDataLst>
                  <p:tags r:id="rId46"/>
                </p:custDataLst>
              </p:nvPr>
            </p:nvSpPr>
            <p:spPr>
              <a:xfrm>
                <a:off x="5409109" y="2606230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银行开户</a:t>
                </a:r>
              </a:p>
            </p:txBody>
          </p:sp>
          <p:sp>
            <p:nvSpPr>
              <p:cNvPr id="110" name="矩形 109"/>
              <p:cNvSpPr/>
              <p:nvPr/>
            </p:nvSpPr>
            <p:spPr>
              <a:xfrm>
                <a:off x="6310454" y="2555431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2"/>
              <p:cNvSpPr txBox="1"/>
              <p:nvPr>
                <p:custDataLst>
                  <p:tags r:id="rId47"/>
                </p:custDataLst>
              </p:nvPr>
            </p:nvSpPr>
            <p:spPr>
              <a:xfrm>
                <a:off x="6310454" y="2604425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询证函</a:t>
                </a:r>
              </a:p>
            </p:txBody>
          </p:sp>
          <p:sp>
            <p:nvSpPr>
              <p:cNvPr id="112" name="矩形 111"/>
              <p:cNvSpPr/>
              <p:nvPr/>
            </p:nvSpPr>
            <p:spPr>
              <a:xfrm>
                <a:off x="5409109" y="2979205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3" name="2"/>
              <p:cNvSpPr txBox="1"/>
              <p:nvPr>
                <p:custDataLst>
                  <p:tags r:id="rId48"/>
                </p:custDataLst>
              </p:nvPr>
            </p:nvSpPr>
            <p:spPr>
              <a:xfrm>
                <a:off x="5409109" y="3025981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贷款管理</a:t>
                </a: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6310454" y="2975182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5" name="2"/>
              <p:cNvSpPr txBox="1"/>
              <p:nvPr>
                <p:custDataLst>
                  <p:tags r:id="rId49"/>
                </p:custDataLst>
              </p:nvPr>
            </p:nvSpPr>
            <p:spPr>
              <a:xfrm>
                <a:off x="6310454" y="3024176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柜台业务</a:t>
                </a:r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5409108" y="3396013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7" name="2"/>
              <p:cNvSpPr txBox="1"/>
              <p:nvPr>
                <p:custDataLst>
                  <p:tags r:id="rId50"/>
                </p:custDataLst>
              </p:nvPr>
            </p:nvSpPr>
            <p:spPr>
              <a:xfrm>
                <a:off x="5409108" y="3442789"/>
                <a:ext cx="834196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国际结算</a:t>
                </a:r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6310453" y="3391990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9" name="2"/>
              <p:cNvSpPr txBox="1"/>
              <p:nvPr>
                <p:custDataLst>
                  <p:tags r:id="rId51"/>
                </p:custDataLst>
              </p:nvPr>
            </p:nvSpPr>
            <p:spPr>
              <a:xfrm>
                <a:off x="6310453" y="3440984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利率制度</a:t>
                </a: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5353703" y="2014665"/>
                <a:ext cx="1830375" cy="1862391"/>
              </a:xfrm>
              <a:prstGeom prst="rect">
                <a:avLst/>
              </a:prstGeom>
              <a:noFill/>
              <a:ln w="19050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7" name="组合 166"/>
            <p:cNvGrpSpPr/>
            <p:nvPr/>
          </p:nvGrpSpPr>
          <p:grpSpPr>
            <a:xfrm>
              <a:off x="7411857" y="2014665"/>
              <a:ext cx="1835309" cy="1862391"/>
              <a:chOff x="7411857" y="2014665"/>
              <a:chExt cx="1835309" cy="1862391"/>
            </a:xfrm>
          </p:grpSpPr>
          <p:sp>
            <p:nvSpPr>
              <p:cNvPr id="120" name="矩形 119"/>
              <p:cNvSpPr/>
              <p:nvPr/>
            </p:nvSpPr>
            <p:spPr>
              <a:xfrm>
                <a:off x="7463410" y="2106073"/>
                <a:ext cx="173708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1" name="2"/>
              <p:cNvSpPr txBox="1"/>
              <p:nvPr>
                <p:custDataLst>
                  <p:tags r:id="rId38"/>
                </p:custDataLst>
              </p:nvPr>
            </p:nvSpPr>
            <p:spPr>
              <a:xfrm>
                <a:off x="7463410" y="2165548"/>
                <a:ext cx="1737083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现代商务服务系统</a:t>
                </a:r>
              </a:p>
            </p:txBody>
          </p:sp>
          <p:sp>
            <p:nvSpPr>
              <p:cNvPr id="122" name="矩形 121"/>
              <p:cNvSpPr/>
              <p:nvPr/>
            </p:nvSpPr>
            <p:spPr>
              <a:xfrm>
                <a:off x="7463412" y="2559454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3" name="2"/>
              <p:cNvSpPr txBox="1"/>
              <p:nvPr>
                <p:custDataLst>
                  <p:tags r:id="rId39"/>
                </p:custDataLst>
              </p:nvPr>
            </p:nvSpPr>
            <p:spPr>
              <a:xfrm>
                <a:off x="7463412" y="2606230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验资服务</a:t>
                </a:r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8364757" y="2555431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5" name="2"/>
              <p:cNvSpPr txBox="1"/>
              <p:nvPr>
                <p:custDataLst>
                  <p:tags r:id="rId40"/>
                </p:custDataLst>
              </p:nvPr>
            </p:nvSpPr>
            <p:spPr>
              <a:xfrm>
                <a:off x="8364757" y="2604425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招标委托</a:t>
                </a:r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7463412" y="2979205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7" name="2"/>
              <p:cNvSpPr txBox="1"/>
              <p:nvPr>
                <p:custDataLst>
                  <p:tags r:id="rId41"/>
                </p:custDataLst>
              </p:nvPr>
            </p:nvSpPr>
            <p:spPr>
              <a:xfrm>
                <a:off x="7463412" y="3025981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审计服务</a:t>
                </a:r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8364757" y="2975182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2"/>
              <p:cNvSpPr txBox="1"/>
              <p:nvPr>
                <p:custDataLst>
                  <p:tags r:id="rId42"/>
                </p:custDataLst>
              </p:nvPr>
            </p:nvSpPr>
            <p:spPr>
              <a:xfrm>
                <a:off x="8364757" y="3024176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商务招标</a:t>
                </a:r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7463411" y="3396013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1" name="2"/>
              <p:cNvSpPr txBox="1"/>
              <p:nvPr>
                <p:custDataLst>
                  <p:tags r:id="rId43"/>
                </p:custDataLst>
              </p:nvPr>
            </p:nvSpPr>
            <p:spPr>
              <a:xfrm>
                <a:off x="7463411" y="3442789"/>
                <a:ext cx="834196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代理服务</a:t>
                </a:r>
              </a:p>
            </p:txBody>
          </p:sp>
          <p:sp>
            <p:nvSpPr>
              <p:cNvPr id="132" name="矩形 131"/>
              <p:cNvSpPr/>
              <p:nvPr/>
            </p:nvSpPr>
            <p:spPr>
              <a:xfrm>
                <a:off x="8364756" y="3391990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3" name="2"/>
              <p:cNvSpPr txBox="1"/>
              <p:nvPr>
                <p:custDataLst>
                  <p:tags r:id="rId44"/>
                </p:custDataLst>
              </p:nvPr>
            </p:nvSpPr>
            <p:spPr>
              <a:xfrm>
                <a:off x="8364756" y="3440984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商务投标</a:t>
                </a:r>
              </a:p>
            </p:txBody>
          </p:sp>
          <p:sp>
            <p:nvSpPr>
              <p:cNvPr id="151" name="矩形 150"/>
              <p:cNvSpPr/>
              <p:nvPr/>
            </p:nvSpPr>
            <p:spPr>
              <a:xfrm>
                <a:off x="7411857" y="2014665"/>
                <a:ext cx="1835309" cy="1862391"/>
              </a:xfrm>
              <a:prstGeom prst="rect">
                <a:avLst/>
              </a:prstGeom>
              <a:noFill/>
              <a:ln w="19050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8" name="组合 167"/>
            <p:cNvGrpSpPr/>
            <p:nvPr/>
          </p:nvGrpSpPr>
          <p:grpSpPr>
            <a:xfrm>
              <a:off x="9473214" y="2011816"/>
              <a:ext cx="1807006" cy="1862391"/>
              <a:chOff x="9473214" y="2011816"/>
              <a:chExt cx="1807006" cy="1862391"/>
            </a:xfrm>
          </p:grpSpPr>
          <p:sp>
            <p:nvSpPr>
              <p:cNvPr id="134" name="矩形 133"/>
              <p:cNvSpPr/>
              <p:nvPr/>
            </p:nvSpPr>
            <p:spPr>
              <a:xfrm>
                <a:off x="9514594" y="2106073"/>
                <a:ext cx="173708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5" name="2"/>
              <p:cNvSpPr txBox="1"/>
              <p:nvPr>
                <p:custDataLst>
                  <p:tags r:id="rId31"/>
                </p:custDataLst>
              </p:nvPr>
            </p:nvSpPr>
            <p:spPr>
              <a:xfrm>
                <a:off x="9514594" y="2165548"/>
                <a:ext cx="1737083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现代流通服务系统</a:t>
                </a:r>
              </a:p>
            </p:txBody>
          </p:sp>
          <p:sp>
            <p:nvSpPr>
              <p:cNvPr id="136" name="矩形 135"/>
              <p:cNvSpPr/>
              <p:nvPr/>
            </p:nvSpPr>
            <p:spPr>
              <a:xfrm>
                <a:off x="9514596" y="2559454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2"/>
              <p:cNvSpPr txBox="1"/>
              <p:nvPr>
                <p:custDataLst>
                  <p:tags r:id="rId32"/>
                </p:custDataLst>
              </p:nvPr>
            </p:nvSpPr>
            <p:spPr>
              <a:xfrm>
                <a:off x="9514596" y="2606230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国内物流</a:t>
                </a:r>
              </a:p>
            </p:txBody>
          </p:sp>
          <p:sp>
            <p:nvSpPr>
              <p:cNvPr id="138" name="矩形 137"/>
              <p:cNvSpPr/>
              <p:nvPr/>
            </p:nvSpPr>
            <p:spPr>
              <a:xfrm>
                <a:off x="10415941" y="2555431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9" name="2"/>
              <p:cNvSpPr txBox="1"/>
              <p:nvPr>
                <p:custDataLst>
                  <p:tags r:id="rId33"/>
                </p:custDataLst>
              </p:nvPr>
            </p:nvSpPr>
            <p:spPr>
              <a:xfrm>
                <a:off x="10415941" y="2604425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国际物流</a:t>
                </a:r>
              </a:p>
            </p:txBody>
          </p:sp>
          <p:sp>
            <p:nvSpPr>
              <p:cNvPr id="140" name="矩形 139"/>
              <p:cNvSpPr/>
              <p:nvPr/>
            </p:nvSpPr>
            <p:spPr>
              <a:xfrm>
                <a:off x="9514596" y="2979205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1" name="2"/>
              <p:cNvSpPr txBox="1"/>
              <p:nvPr>
                <p:custDataLst>
                  <p:tags r:id="rId34"/>
                </p:custDataLst>
              </p:nvPr>
            </p:nvSpPr>
            <p:spPr>
              <a:xfrm>
                <a:off x="9514596" y="3025981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仓储业务</a:t>
                </a:r>
              </a:p>
            </p:txBody>
          </p:sp>
          <p:sp>
            <p:nvSpPr>
              <p:cNvPr id="142" name="矩形 141"/>
              <p:cNvSpPr/>
              <p:nvPr/>
            </p:nvSpPr>
            <p:spPr>
              <a:xfrm>
                <a:off x="10415941" y="2975182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3" name="2"/>
              <p:cNvSpPr txBox="1"/>
              <p:nvPr>
                <p:custDataLst>
                  <p:tags r:id="rId35"/>
                </p:custDataLst>
              </p:nvPr>
            </p:nvSpPr>
            <p:spPr>
              <a:xfrm>
                <a:off x="10415941" y="3024176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报检</a:t>
                </a:r>
              </a:p>
            </p:txBody>
          </p:sp>
          <p:sp>
            <p:nvSpPr>
              <p:cNvPr id="144" name="矩形 143"/>
              <p:cNvSpPr/>
              <p:nvPr/>
            </p:nvSpPr>
            <p:spPr>
              <a:xfrm>
                <a:off x="9514595" y="3396013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5" name="2"/>
              <p:cNvSpPr txBox="1"/>
              <p:nvPr>
                <p:custDataLst>
                  <p:tags r:id="rId36"/>
                </p:custDataLst>
              </p:nvPr>
            </p:nvSpPr>
            <p:spPr>
              <a:xfrm>
                <a:off x="9514595" y="3442789"/>
                <a:ext cx="834196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运输业务</a:t>
                </a:r>
              </a:p>
            </p:txBody>
          </p:sp>
          <p:sp>
            <p:nvSpPr>
              <p:cNvPr id="146" name="矩形 145"/>
              <p:cNvSpPr/>
              <p:nvPr/>
            </p:nvSpPr>
            <p:spPr>
              <a:xfrm>
                <a:off x="10415940" y="3391990"/>
                <a:ext cx="834196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7" name="2"/>
              <p:cNvSpPr txBox="1"/>
              <p:nvPr>
                <p:custDataLst>
                  <p:tags r:id="rId37"/>
                </p:custDataLst>
              </p:nvPr>
            </p:nvSpPr>
            <p:spPr>
              <a:xfrm>
                <a:off x="10415940" y="3440984"/>
                <a:ext cx="834196" cy="265049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报关</a:t>
                </a:r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9473214" y="2011816"/>
                <a:ext cx="1807006" cy="1862391"/>
              </a:xfrm>
              <a:prstGeom prst="rect">
                <a:avLst/>
              </a:prstGeom>
              <a:noFill/>
              <a:ln w="19050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9" name="组合 168"/>
            <p:cNvGrpSpPr/>
            <p:nvPr/>
          </p:nvGrpSpPr>
          <p:grpSpPr>
            <a:xfrm>
              <a:off x="1260803" y="4030741"/>
              <a:ext cx="10019417" cy="571444"/>
              <a:chOff x="1260803" y="4030741"/>
              <a:chExt cx="10019417" cy="571444"/>
            </a:xfrm>
          </p:grpSpPr>
          <p:sp>
            <p:nvSpPr>
              <p:cNvPr id="155" name="矩形 154"/>
              <p:cNvSpPr/>
              <p:nvPr/>
            </p:nvSpPr>
            <p:spPr>
              <a:xfrm>
                <a:off x="1260803" y="4030741"/>
                <a:ext cx="10019417" cy="571444"/>
              </a:xfrm>
              <a:prstGeom prst="rect">
                <a:avLst/>
              </a:prstGeom>
              <a:noFill/>
              <a:ln w="19050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矩形 155"/>
              <p:cNvSpPr/>
              <p:nvPr/>
            </p:nvSpPr>
            <p:spPr>
              <a:xfrm>
                <a:off x="1301024" y="4139937"/>
                <a:ext cx="1735542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7" name="2"/>
              <p:cNvSpPr txBox="1"/>
              <p:nvPr>
                <p:custDataLst>
                  <p:tags r:id="rId26"/>
                </p:custDataLst>
              </p:nvPr>
            </p:nvSpPr>
            <p:spPr>
              <a:xfrm>
                <a:off x="1301024" y="4194029"/>
                <a:ext cx="173554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教学驾驶观测仓</a:t>
                </a:r>
              </a:p>
            </p:txBody>
          </p:sp>
          <p:sp>
            <p:nvSpPr>
              <p:cNvPr id="158" name="矩形 157"/>
              <p:cNvSpPr/>
              <p:nvPr/>
            </p:nvSpPr>
            <p:spPr>
              <a:xfrm>
                <a:off x="3355067" y="4139937"/>
                <a:ext cx="1735542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9" name="2"/>
              <p:cNvSpPr txBox="1"/>
              <p:nvPr>
                <p:custDataLst>
                  <p:tags r:id="rId27"/>
                </p:custDataLst>
              </p:nvPr>
            </p:nvSpPr>
            <p:spPr>
              <a:xfrm>
                <a:off x="3355067" y="4194029"/>
                <a:ext cx="173554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教学资源系统</a:t>
                </a:r>
              </a:p>
            </p:txBody>
          </p:sp>
          <p:sp>
            <p:nvSpPr>
              <p:cNvPr id="160" name="矩形 159"/>
              <p:cNvSpPr/>
              <p:nvPr/>
            </p:nvSpPr>
            <p:spPr>
              <a:xfrm>
                <a:off x="5409107" y="4135487"/>
                <a:ext cx="1735542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1" name="2"/>
              <p:cNvSpPr txBox="1"/>
              <p:nvPr>
                <p:custDataLst>
                  <p:tags r:id="rId28"/>
                </p:custDataLst>
              </p:nvPr>
            </p:nvSpPr>
            <p:spPr>
              <a:xfrm>
                <a:off x="5409107" y="4189579"/>
                <a:ext cx="173554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教学设计系统</a:t>
                </a:r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7463147" y="4134066"/>
                <a:ext cx="1735542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3" name="2"/>
              <p:cNvSpPr txBox="1"/>
              <p:nvPr>
                <p:custDataLst>
                  <p:tags r:id="rId29"/>
                </p:custDataLst>
              </p:nvPr>
            </p:nvSpPr>
            <p:spPr>
              <a:xfrm>
                <a:off x="7463147" y="4188158"/>
                <a:ext cx="173554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教学过程管理系统</a:t>
                </a: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9514594" y="4139937"/>
                <a:ext cx="1735542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5" name="2"/>
              <p:cNvSpPr txBox="1"/>
              <p:nvPr>
                <p:custDataLst>
                  <p:tags r:id="rId30"/>
                </p:custDataLst>
              </p:nvPr>
            </p:nvSpPr>
            <p:spPr>
              <a:xfrm>
                <a:off x="9514594" y="4194029"/>
                <a:ext cx="173554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教学评价系统</a:t>
                </a:r>
              </a:p>
            </p:txBody>
          </p:sp>
        </p:grpSp>
        <p:grpSp>
          <p:nvGrpSpPr>
            <p:cNvPr id="170" name="组合 169"/>
            <p:cNvGrpSpPr/>
            <p:nvPr/>
          </p:nvGrpSpPr>
          <p:grpSpPr>
            <a:xfrm>
              <a:off x="978411" y="4783083"/>
              <a:ext cx="10599269" cy="579286"/>
              <a:chOff x="978411" y="4783083"/>
              <a:chExt cx="10599269" cy="579286"/>
            </a:xfrm>
          </p:grpSpPr>
          <p:sp>
            <p:nvSpPr>
              <p:cNvPr id="153" name="矩形 152"/>
              <p:cNvSpPr/>
              <p:nvPr/>
            </p:nvSpPr>
            <p:spPr>
              <a:xfrm>
                <a:off x="980265" y="4783083"/>
                <a:ext cx="10597415" cy="579286"/>
              </a:xfrm>
              <a:prstGeom prst="rect">
                <a:avLst/>
              </a:prstGeom>
              <a:solidFill>
                <a:schemeClr val="accent1">
                  <a:lumMod val="50000"/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solidFill>
                    <a:srgbClr val="FFC000"/>
                  </a:solidFill>
                </a:endParaRPr>
              </a:p>
            </p:txBody>
          </p:sp>
          <p:sp>
            <p:nvSpPr>
              <p:cNvPr id="154" name="2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978411" y="4900457"/>
                <a:ext cx="1292103" cy="302287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n-US" altLang="zh-CN" sz="1400" dirty="0">
                    <a:sym typeface="+mn-lt"/>
                  </a:rPr>
                  <a:t>BI</a:t>
                </a:r>
                <a:r>
                  <a:rPr lang="zh-CN" altLang="en-US" sz="1400" dirty="0">
                    <a:sym typeface="+mn-lt"/>
                  </a:rPr>
                  <a:t>大数据系统</a:t>
                </a: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2453580" y="4890233"/>
                <a:ext cx="90345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3606509" y="4890376"/>
                <a:ext cx="104919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4846987" y="4888144"/>
                <a:ext cx="1045698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6094605" y="4888144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7151724" y="4888143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215986" y="4888143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2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2309015" y="4938759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金融数据</a:t>
                </a:r>
              </a:p>
            </p:txBody>
          </p:sp>
          <p:sp>
            <p:nvSpPr>
              <p:cNvPr id="50" name="2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3499799" y="4944059"/>
                <a:ext cx="1247818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财务数据</a:t>
                </a:r>
              </a:p>
            </p:txBody>
          </p:sp>
          <p:sp>
            <p:nvSpPr>
              <p:cNvPr id="51" name="2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4697539" y="4938759"/>
                <a:ext cx="129029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市场分析数据</a:t>
                </a:r>
              </a:p>
            </p:txBody>
          </p:sp>
          <p:sp>
            <p:nvSpPr>
              <p:cNvPr id="52" name="2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5931672" y="4944156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采购数据</a:t>
                </a:r>
              </a:p>
            </p:txBody>
          </p:sp>
          <p:sp>
            <p:nvSpPr>
              <p:cNvPr id="53" name="2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6984870" y="4944060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销售数据</a:t>
                </a:r>
              </a:p>
            </p:txBody>
          </p:sp>
          <p:sp>
            <p:nvSpPr>
              <p:cNvPr id="54" name="2"/>
              <p:cNvSpPr txBox="1"/>
              <p:nvPr>
                <p:custDataLst>
                  <p:tags r:id="rId23"/>
                </p:custDataLst>
              </p:nvPr>
            </p:nvSpPr>
            <p:spPr>
              <a:xfrm>
                <a:off x="8059370" y="4944059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生产数据</a:t>
                </a: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9364086" y="4888142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2"/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9220112" y="4944059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物流数据</a:t>
                </a: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10445833" y="4882842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2"/>
              <p:cNvSpPr txBox="1"/>
              <p:nvPr>
                <p:custDataLst>
                  <p:tags r:id="rId25"/>
                </p:custDataLst>
              </p:nvPr>
            </p:nvSpPr>
            <p:spPr>
              <a:xfrm>
                <a:off x="10401236" y="4938759"/>
                <a:ext cx="855560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n-US" altLang="zh-CN" sz="1100" b="0" dirty="0">
                    <a:sym typeface="+mn-lt"/>
                  </a:rPr>
                  <a:t>……</a:t>
                </a:r>
                <a:endParaRPr lang="zh-CN" altLang="en-US" sz="1100" b="0" dirty="0">
                  <a:sym typeface="+mn-lt"/>
                </a:endParaRPr>
              </a:p>
            </p:txBody>
          </p:sp>
        </p:grpSp>
        <p:grpSp>
          <p:nvGrpSpPr>
            <p:cNvPr id="171" name="组合 170"/>
            <p:cNvGrpSpPr/>
            <p:nvPr/>
          </p:nvGrpSpPr>
          <p:grpSpPr>
            <a:xfrm>
              <a:off x="977444" y="5409758"/>
              <a:ext cx="10599269" cy="579286"/>
              <a:chOff x="977444" y="5409758"/>
              <a:chExt cx="10599269" cy="579286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979298" y="5409758"/>
                <a:ext cx="10597415" cy="579286"/>
              </a:xfrm>
              <a:prstGeom prst="rect">
                <a:avLst/>
              </a:prstGeom>
              <a:solidFill>
                <a:schemeClr val="accent1">
                  <a:lumMod val="50000"/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solidFill>
                    <a:srgbClr val="FFC000"/>
                  </a:solidFill>
                </a:endParaRPr>
              </a:p>
            </p:txBody>
          </p:sp>
          <p:sp>
            <p:nvSpPr>
              <p:cNvPr id="16" name="2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977444" y="5527132"/>
                <a:ext cx="1292103" cy="302287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n-US" altLang="zh-CN" sz="1400" dirty="0">
                    <a:sym typeface="+mn-lt"/>
                  </a:rPr>
                  <a:t>AI</a:t>
                </a:r>
                <a:r>
                  <a:rPr lang="zh-CN" altLang="en-US" sz="1400" dirty="0">
                    <a:sym typeface="+mn-lt"/>
                  </a:rPr>
                  <a:t>系统</a:t>
                </a: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2436003" y="5528499"/>
                <a:ext cx="151777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2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2436003" y="5582591"/>
                <a:ext cx="1517774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数字孪生</a:t>
                </a:r>
                <a:r>
                  <a:rPr lang="en-US" altLang="zh-CN" sz="1100" b="0" dirty="0">
                    <a:sym typeface="+mn-lt"/>
                  </a:rPr>
                  <a:t>3D</a:t>
                </a:r>
                <a:r>
                  <a:rPr lang="zh-CN" altLang="en-US" sz="1100" b="0" dirty="0">
                    <a:sym typeface="+mn-lt"/>
                  </a:rPr>
                  <a:t>建模</a:t>
                </a: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4226698" y="5528499"/>
                <a:ext cx="151777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2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4226698" y="5582591"/>
                <a:ext cx="1517774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数字人</a:t>
                </a: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6083228" y="5524049"/>
                <a:ext cx="151777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2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6083228" y="5578141"/>
                <a:ext cx="1517774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语音识别</a:t>
                </a: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7932445" y="5529943"/>
                <a:ext cx="151777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2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7932445" y="5584035"/>
                <a:ext cx="1517774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图像识别</a:t>
                </a: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9742490" y="5528499"/>
                <a:ext cx="151777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2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9742490" y="5582591"/>
                <a:ext cx="1517774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n-US" altLang="zh-CN" sz="1100" b="0" dirty="0">
                    <a:sym typeface="+mn-lt"/>
                  </a:rPr>
                  <a:t>HCI</a:t>
                </a:r>
                <a:r>
                  <a:rPr lang="zh-CN" altLang="en-US" sz="1100" b="0" dirty="0">
                    <a:sym typeface="+mn-lt"/>
                  </a:rPr>
                  <a:t>交互</a:t>
                </a:r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>
              <a:off x="977444" y="6036042"/>
              <a:ext cx="10599268" cy="579286"/>
              <a:chOff x="977444" y="6036042"/>
              <a:chExt cx="10599268" cy="579286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979297" y="6036042"/>
                <a:ext cx="10597415" cy="579286"/>
              </a:xfrm>
              <a:prstGeom prst="rect">
                <a:avLst/>
              </a:prstGeom>
              <a:solidFill>
                <a:schemeClr val="accent1">
                  <a:lumMod val="50000"/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solidFill>
                    <a:srgbClr val="FFC000"/>
                  </a:solidFill>
                </a:endParaRPr>
              </a:p>
            </p:txBody>
          </p:sp>
          <p:sp>
            <p:nvSpPr>
              <p:cNvPr id="17" name="2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977444" y="6185055"/>
                <a:ext cx="1292103" cy="302287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400" dirty="0">
                    <a:sym typeface="+mn-lt"/>
                  </a:rPr>
                  <a:t>基础平台</a:t>
                </a: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2451613" y="6148480"/>
                <a:ext cx="90345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3604542" y="6148623"/>
                <a:ext cx="1049193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4845020" y="6146391"/>
                <a:ext cx="1045698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6121898" y="6146391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7222907" y="6146390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8287169" y="6146390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2307048" y="6197006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用户管理</a:t>
                </a:r>
              </a:p>
            </p:txBody>
          </p:sp>
          <p:sp>
            <p:nvSpPr>
              <p:cNvPr id="79" name="2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3497832" y="6202306"/>
                <a:ext cx="1247818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权限管理</a:t>
                </a:r>
              </a:p>
            </p:txBody>
          </p:sp>
          <p:sp>
            <p:nvSpPr>
              <p:cNvPr id="80" name="2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4695572" y="6197006"/>
                <a:ext cx="1290292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流程引擎管理</a:t>
                </a:r>
              </a:p>
            </p:txBody>
          </p:sp>
          <p:sp>
            <p:nvSpPr>
              <p:cNvPr id="81" name="2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5980910" y="6202403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消息管理</a:t>
                </a:r>
              </a:p>
            </p:txBody>
          </p:sp>
          <p:sp>
            <p:nvSpPr>
              <p:cNvPr id="82" name="2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7099943" y="6202307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日志管理</a:t>
                </a:r>
              </a:p>
            </p:txBody>
          </p:sp>
          <p:sp>
            <p:nvSpPr>
              <p:cNvPr id="83" name="2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8145183" y="6202306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投票管理</a:t>
                </a: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9362119" y="6146389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2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9218145" y="6202306"/>
                <a:ext cx="1133537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zh-CN" altLang="en-US" sz="1100" b="0" dirty="0">
                    <a:sym typeface="+mn-lt"/>
                  </a:rPr>
                  <a:t>后台管理</a:t>
                </a: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10443866" y="6141089"/>
                <a:ext cx="854224" cy="363843"/>
              </a:xfrm>
              <a:prstGeom prst="rect">
                <a:avLst/>
              </a:prstGeom>
              <a:solidFill>
                <a:srgbClr val="2E75B6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7" name="2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10399269" y="6197006"/>
                <a:ext cx="855560" cy="256121"/>
              </a:xfrm>
              <a:prstGeom prst="rect">
                <a:avLst/>
              </a:prstGeom>
              <a:noFill/>
            </p:spPr>
            <p:txBody>
              <a:bodyPr wrap="square" lIns="86005" tIns="43002" rIns="86005" bIns="43002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 b="1">
                    <a:solidFill>
                      <a:schemeClr val="bg1"/>
                    </a:solidFill>
                    <a:latin typeface="Calibri" panose="020F0502020204030204" pitchFamily="34" charset="0"/>
                    <a:ea typeface="破产黑体-Bold" panose="00000500000000000000" pitchFamily="2" charset="-122"/>
                  </a:defRPr>
                </a:lvl1pPr>
                <a:lvl2pPr marL="742950" indent="-285750">
                  <a:defRPr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latin typeface="Calibri" panose="020F0502020204030204" pitchFamily="34" charset="0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n-US" altLang="zh-CN" sz="1100" b="0" dirty="0">
                    <a:sym typeface="+mn-lt"/>
                  </a:rPr>
                  <a:t>……</a:t>
                </a:r>
                <a:endParaRPr lang="zh-CN" altLang="en-US" sz="1100" b="0" dirty="0">
                  <a:sym typeface="+mn-lt"/>
                </a:endParaRPr>
              </a:p>
            </p:txBody>
          </p:sp>
        </p:grpSp>
      </p:grpSp>
      <p:sp>
        <p:nvSpPr>
          <p:cNvPr id="2" name="2">
            <a:extLst>
              <a:ext uri="{FF2B5EF4-FFF2-40B4-BE49-F238E27FC236}">
                <a16:creationId xmlns:a16="http://schemas.microsoft.com/office/drawing/2014/main" id="{9ABF3D69-B30A-C718-E641-862D378A862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7215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平台整体架构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">
            <a:extLst>
              <a:ext uri="{FF2B5EF4-FFF2-40B4-BE49-F238E27FC236}">
                <a16:creationId xmlns:a16="http://schemas.microsoft.com/office/drawing/2014/main" id="{DAB0758D-DB8B-B849-E9EB-3965A72B74A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7215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平台业务架构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44E2C59-EE02-2A0B-C399-D030F9C2222C}"/>
              </a:ext>
            </a:extLst>
          </p:cNvPr>
          <p:cNvGrpSpPr/>
          <p:nvPr/>
        </p:nvGrpSpPr>
        <p:grpSpPr>
          <a:xfrm>
            <a:off x="770758" y="1026352"/>
            <a:ext cx="10650483" cy="5646863"/>
            <a:chOff x="785110" y="1334494"/>
            <a:chExt cx="10650483" cy="5646863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1787A83C-0401-52E2-A587-680D0E612733}"/>
                </a:ext>
              </a:extLst>
            </p:cNvPr>
            <p:cNvGrpSpPr/>
            <p:nvPr/>
          </p:nvGrpSpPr>
          <p:grpSpPr>
            <a:xfrm>
              <a:off x="785110" y="1334494"/>
              <a:ext cx="10650483" cy="4595951"/>
              <a:chOff x="880204" y="1589474"/>
              <a:chExt cx="10650483" cy="4595951"/>
            </a:xfrm>
          </p:grpSpPr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id="{487C299B-2A2A-C92E-2A20-65CCC97405F3}"/>
                  </a:ext>
                </a:extLst>
              </p:cNvPr>
              <p:cNvSpPr/>
              <p:nvPr/>
            </p:nvSpPr>
            <p:spPr>
              <a:xfrm>
                <a:off x="2422900" y="1674919"/>
                <a:ext cx="8627533" cy="4455389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id="{35DF9EB4-88C1-3FF8-CE6A-1202AD95FA4B}"/>
                  </a:ext>
                </a:extLst>
              </p:cNvPr>
              <p:cNvSpPr/>
              <p:nvPr/>
            </p:nvSpPr>
            <p:spPr>
              <a:xfrm>
                <a:off x="3758414" y="2480261"/>
                <a:ext cx="5959904" cy="2844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id="{493502A7-CBF8-D8CB-C280-3326D1C553B6}"/>
                  </a:ext>
                </a:extLst>
              </p:cNvPr>
              <p:cNvSpPr/>
              <p:nvPr/>
            </p:nvSpPr>
            <p:spPr>
              <a:xfrm>
                <a:off x="6105060" y="2533164"/>
                <a:ext cx="1266611" cy="508000"/>
              </a:xfrm>
              <a:prstGeom prst="roundRect">
                <a:avLst>
                  <a:gd name="adj" fmla="val 3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实体企业</a:t>
                </a:r>
              </a:p>
            </p:txBody>
          </p:sp>
          <p:sp>
            <p:nvSpPr>
              <p:cNvPr id="17" name="矩形: 圆角 16">
                <a:extLst>
                  <a:ext uri="{FF2B5EF4-FFF2-40B4-BE49-F238E27FC236}">
                    <a16:creationId xmlns:a16="http://schemas.microsoft.com/office/drawing/2014/main" id="{EFC60743-2362-95E7-F03D-149693F8E106}"/>
                  </a:ext>
                </a:extLst>
              </p:cNvPr>
              <p:cNvSpPr/>
              <p:nvPr/>
            </p:nvSpPr>
            <p:spPr>
              <a:xfrm>
                <a:off x="4982269" y="4569659"/>
                <a:ext cx="1266611" cy="508000"/>
              </a:xfrm>
              <a:prstGeom prst="roundRect">
                <a:avLst>
                  <a:gd name="adj" fmla="val 3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供应企业</a:t>
                </a:r>
              </a:p>
            </p:txBody>
          </p:sp>
          <p:sp>
            <p:nvSpPr>
              <p:cNvPr id="18" name="矩形: 圆角 17">
                <a:extLst>
                  <a:ext uri="{FF2B5EF4-FFF2-40B4-BE49-F238E27FC236}">
                    <a16:creationId xmlns:a16="http://schemas.microsoft.com/office/drawing/2014/main" id="{44AC5B18-F474-35AB-2CD0-BD581A8C5E9E}"/>
                  </a:ext>
                </a:extLst>
              </p:cNvPr>
              <p:cNvSpPr/>
              <p:nvPr/>
            </p:nvSpPr>
            <p:spPr>
              <a:xfrm>
                <a:off x="7243424" y="4569659"/>
                <a:ext cx="1266611" cy="508000"/>
              </a:xfrm>
              <a:prstGeom prst="roundRect">
                <a:avLst>
                  <a:gd name="adj" fmla="val 3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商贸企业</a:t>
                </a:r>
              </a:p>
            </p:txBody>
          </p:sp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id="{C78358A7-C8C2-0CFD-FA43-A06D70F01044}"/>
                  </a:ext>
                </a:extLst>
              </p:cNvPr>
              <p:cNvSpPr/>
              <p:nvPr/>
            </p:nvSpPr>
            <p:spPr>
              <a:xfrm>
                <a:off x="3934933" y="3340100"/>
                <a:ext cx="1266611" cy="508000"/>
              </a:xfrm>
              <a:prstGeom prst="roundRect">
                <a:avLst>
                  <a:gd name="adj" fmla="val 3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流通企业</a:t>
                </a:r>
              </a:p>
            </p:txBody>
          </p:sp>
          <p:sp>
            <p:nvSpPr>
              <p:cNvPr id="21" name="矩形: 圆角 20">
                <a:extLst>
                  <a:ext uri="{FF2B5EF4-FFF2-40B4-BE49-F238E27FC236}">
                    <a16:creationId xmlns:a16="http://schemas.microsoft.com/office/drawing/2014/main" id="{62DF55FD-2195-B7A4-79D8-87A549675796}"/>
                  </a:ext>
                </a:extLst>
              </p:cNvPr>
              <p:cNvSpPr/>
              <p:nvPr/>
            </p:nvSpPr>
            <p:spPr>
              <a:xfrm>
                <a:off x="8281808" y="3340100"/>
                <a:ext cx="1266611" cy="508000"/>
              </a:xfrm>
              <a:prstGeom prst="roundRect">
                <a:avLst>
                  <a:gd name="adj" fmla="val 3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服务外包</a:t>
                </a:r>
              </a:p>
            </p:txBody>
          </p:sp>
          <p:cxnSp>
            <p:nvCxnSpPr>
              <p:cNvPr id="22" name="直接箭头连接符 21">
                <a:extLst>
                  <a:ext uri="{FF2B5EF4-FFF2-40B4-BE49-F238E27FC236}">
                    <a16:creationId xmlns:a16="http://schemas.microsoft.com/office/drawing/2014/main" id="{319E00D4-6862-2A35-7E77-F2B958DE34BD}"/>
                  </a:ext>
                </a:extLst>
              </p:cNvPr>
              <p:cNvCxnSpPr>
                <a:cxnSpLocks/>
                <a:stCxn id="17" idx="0"/>
                <a:endCxn id="16" idx="2"/>
              </p:cNvCxnSpPr>
              <p:nvPr/>
            </p:nvCxnSpPr>
            <p:spPr>
              <a:xfrm flipV="1">
                <a:off x="5615575" y="3041164"/>
                <a:ext cx="1122791" cy="1528495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箭头连接符 22">
                <a:extLst>
                  <a:ext uri="{FF2B5EF4-FFF2-40B4-BE49-F238E27FC236}">
                    <a16:creationId xmlns:a16="http://schemas.microsoft.com/office/drawing/2014/main" id="{99957BB3-6178-BC5C-ECAF-F935DE6B68F4}"/>
                  </a:ext>
                </a:extLst>
              </p:cNvPr>
              <p:cNvCxnSpPr>
                <a:cxnSpLocks/>
                <a:stCxn id="16" idx="2"/>
                <a:endCxn id="18" idx="0"/>
              </p:cNvCxnSpPr>
              <p:nvPr/>
            </p:nvCxnSpPr>
            <p:spPr>
              <a:xfrm>
                <a:off x="6738366" y="3041164"/>
                <a:ext cx="1138364" cy="1528495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箭头连接符 23">
                <a:extLst>
                  <a:ext uri="{FF2B5EF4-FFF2-40B4-BE49-F238E27FC236}">
                    <a16:creationId xmlns:a16="http://schemas.microsoft.com/office/drawing/2014/main" id="{CB749D00-9063-10D9-B7A2-2F6DD5772741}"/>
                  </a:ext>
                </a:extLst>
              </p:cNvPr>
              <p:cNvCxnSpPr>
                <a:cxnSpLocks/>
                <a:stCxn id="17" idx="0"/>
                <a:endCxn id="18" idx="0"/>
              </p:cNvCxnSpPr>
              <p:nvPr/>
            </p:nvCxnSpPr>
            <p:spPr>
              <a:xfrm>
                <a:off x="5615575" y="4569659"/>
                <a:ext cx="2261155" cy="0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>
                <a:extLst>
                  <a:ext uri="{FF2B5EF4-FFF2-40B4-BE49-F238E27FC236}">
                    <a16:creationId xmlns:a16="http://schemas.microsoft.com/office/drawing/2014/main" id="{2B24D032-E357-A011-323A-CCDDD4F9F27C}"/>
                  </a:ext>
                </a:extLst>
              </p:cNvPr>
              <p:cNvCxnSpPr>
                <a:cxnSpLocks/>
                <a:stCxn id="18" idx="0"/>
                <a:endCxn id="20" idx="3"/>
              </p:cNvCxnSpPr>
              <p:nvPr/>
            </p:nvCxnSpPr>
            <p:spPr>
              <a:xfrm flipH="1" flipV="1">
                <a:off x="5201544" y="3594100"/>
                <a:ext cx="2675186" cy="975559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箭头连接符 25">
                <a:extLst>
                  <a:ext uri="{FF2B5EF4-FFF2-40B4-BE49-F238E27FC236}">
                    <a16:creationId xmlns:a16="http://schemas.microsoft.com/office/drawing/2014/main" id="{A102C16A-6512-A934-C6CD-F10DD20976F6}"/>
                  </a:ext>
                </a:extLst>
              </p:cNvPr>
              <p:cNvCxnSpPr>
                <a:cxnSpLocks/>
                <a:stCxn id="21" idx="1"/>
                <a:endCxn id="16" idx="2"/>
              </p:cNvCxnSpPr>
              <p:nvPr/>
            </p:nvCxnSpPr>
            <p:spPr>
              <a:xfrm flipH="1" flipV="1">
                <a:off x="6738366" y="3041164"/>
                <a:ext cx="1543442" cy="552936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箭头连接符 26">
                <a:extLst>
                  <a:ext uri="{FF2B5EF4-FFF2-40B4-BE49-F238E27FC236}">
                    <a16:creationId xmlns:a16="http://schemas.microsoft.com/office/drawing/2014/main" id="{95778F15-5A0E-806B-D520-D2CC53FBD9C0}"/>
                  </a:ext>
                </a:extLst>
              </p:cNvPr>
              <p:cNvCxnSpPr>
                <a:cxnSpLocks/>
                <a:stCxn id="21" idx="1"/>
                <a:endCxn id="17" idx="0"/>
              </p:cNvCxnSpPr>
              <p:nvPr/>
            </p:nvCxnSpPr>
            <p:spPr>
              <a:xfrm flipH="1">
                <a:off x="5615575" y="3594100"/>
                <a:ext cx="2666233" cy="975559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06F0860C-57AD-0A57-27C9-4AC520AC2113}"/>
                  </a:ext>
                </a:extLst>
              </p:cNvPr>
              <p:cNvCxnSpPr>
                <a:cxnSpLocks/>
                <a:stCxn id="21" idx="1"/>
                <a:endCxn id="18" idx="0"/>
              </p:cNvCxnSpPr>
              <p:nvPr/>
            </p:nvCxnSpPr>
            <p:spPr>
              <a:xfrm flipH="1">
                <a:off x="7876730" y="3594100"/>
                <a:ext cx="405078" cy="975559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B707CC17-8B2D-52E2-1BFE-B6079008B525}"/>
                  </a:ext>
                </a:extLst>
              </p:cNvPr>
              <p:cNvCxnSpPr>
                <a:cxnSpLocks/>
                <a:stCxn id="17" idx="0"/>
                <a:endCxn id="20" idx="3"/>
              </p:cNvCxnSpPr>
              <p:nvPr/>
            </p:nvCxnSpPr>
            <p:spPr>
              <a:xfrm flipH="1" flipV="1">
                <a:off x="5201544" y="3594100"/>
                <a:ext cx="414031" cy="975559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B65A8437-7F79-4C37-47A9-E517B3A642FF}"/>
                  </a:ext>
                </a:extLst>
              </p:cNvPr>
              <p:cNvCxnSpPr>
                <a:cxnSpLocks/>
                <a:stCxn id="20" idx="3"/>
                <a:endCxn id="16" idx="2"/>
              </p:cNvCxnSpPr>
              <p:nvPr/>
            </p:nvCxnSpPr>
            <p:spPr>
              <a:xfrm flipV="1">
                <a:off x="5201544" y="3041164"/>
                <a:ext cx="1536822" cy="552936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箭头连接符 30">
                <a:extLst>
                  <a:ext uri="{FF2B5EF4-FFF2-40B4-BE49-F238E27FC236}">
                    <a16:creationId xmlns:a16="http://schemas.microsoft.com/office/drawing/2014/main" id="{AADEC2AB-FD2B-7725-8CF3-F13494E845C3}"/>
                  </a:ext>
                </a:extLst>
              </p:cNvPr>
              <p:cNvCxnSpPr>
                <a:cxnSpLocks/>
                <a:stCxn id="21" idx="1"/>
                <a:endCxn id="20" idx="3"/>
              </p:cNvCxnSpPr>
              <p:nvPr/>
            </p:nvCxnSpPr>
            <p:spPr>
              <a:xfrm flipH="1">
                <a:off x="5201544" y="3594100"/>
                <a:ext cx="3080264" cy="0"/>
              </a:xfrm>
              <a:prstGeom prst="straightConnector1">
                <a:avLst/>
              </a:prstGeom>
              <a:ln>
                <a:solidFill>
                  <a:srgbClr val="10FBF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185F7223-941C-7215-55C3-1FA01C338D1F}"/>
                  </a:ext>
                </a:extLst>
              </p:cNvPr>
              <p:cNvSpPr txBox="1"/>
              <p:nvPr/>
            </p:nvSpPr>
            <p:spPr>
              <a:xfrm rot="20410690">
                <a:off x="4951676" y="3117350"/>
                <a:ext cx="173081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流通服务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90808263-35EC-A3B4-2D3E-A2947176013C}"/>
                  </a:ext>
                </a:extLst>
              </p:cNvPr>
              <p:cNvSpPr txBox="1"/>
              <p:nvPr/>
            </p:nvSpPr>
            <p:spPr>
              <a:xfrm rot="18319599">
                <a:off x="5429546" y="4001177"/>
                <a:ext cx="7523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供货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79E130F1-47EB-D5AE-7096-E769555D7090}"/>
                  </a:ext>
                </a:extLst>
              </p:cNvPr>
              <p:cNvSpPr txBox="1"/>
              <p:nvPr/>
            </p:nvSpPr>
            <p:spPr>
              <a:xfrm rot="3152820">
                <a:off x="7305173" y="4016294"/>
                <a:ext cx="7523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供货</a:t>
                </a: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AABB38C9-FBAD-6322-BC75-D1024B6124B2}"/>
                  </a:ext>
                </a:extLst>
              </p:cNvPr>
              <p:cNvSpPr txBox="1"/>
              <p:nvPr/>
            </p:nvSpPr>
            <p:spPr>
              <a:xfrm rot="17472602">
                <a:off x="7804491" y="3991750"/>
                <a:ext cx="7523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竞合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7CBE615A-DB7C-84C9-C8C1-1E53E34CEA2D}"/>
                  </a:ext>
                </a:extLst>
              </p:cNvPr>
              <p:cNvSpPr txBox="1"/>
              <p:nvPr/>
            </p:nvSpPr>
            <p:spPr>
              <a:xfrm>
                <a:off x="6373662" y="3358263"/>
                <a:ext cx="7523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信息化</a:t>
                </a: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C76EF9CD-E6AA-66CE-52A5-85D15FEF4616}"/>
                  </a:ext>
                </a:extLst>
              </p:cNvPr>
              <p:cNvSpPr txBox="1"/>
              <p:nvPr/>
            </p:nvSpPr>
            <p:spPr>
              <a:xfrm rot="1210307">
                <a:off x="7161606" y="3069032"/>
                <a:ext cx="7523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信托</a:t>
                </a: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99492B81-A77D-36BA-699C-F6F8972DAFE7}"/>
                  </a:ext>
                </a:extLst>
              </p:cNvPr>
              <p:cNvSpPr txBox="1"/>
              <p:nvPr/>
            </p:nvSpPr>
            <p:spPr>
              <a:xfrm>
                <a:off x="6362166" y="4571387"/>
                <a:ext cx="7523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竞合</a:t>
                </a: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1AD5B364-21DB-40CA-1720-14095FB127F8}"/>
                  </a:ext>
                </a:extLst>
              </p:cNvPr>
              <p:cNvSpPr txBox="1"/>
              <p:nvPr/>
            </p:nvSpPr>
            <p:spPr>
              <a:xfrm rot="20317335">
                <a:off x="5816312" y="4119147"/>
                <a:ext cx="7523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营销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C2F27CBE-244C-E58B-1538-994EAF16B72A}"/>
                  </a:ext>
                </a:extLst>
              </p:cNvPr>
              <p:cNvSpPr txBox="1"/>
              <p:nvPr/>
            </p:nvSpPr>
            <p:spPr>
              <a:xfrm rot="4058031">
                <a:off x="4444867" y="4030388"/>
                <a:ext cx="173081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流通服务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B2D50A66-8E5B-2612-F6F5-87C8399A4E03}"/>
                  </a:ext>
                </a:extLst>
              </p:cNvPr>
              <p:cNvSpPr txBox="1"/>
              <p:nvPr/>
            </p:nvSpPr>
            <p:spPr>
              <a:xfrm rot="1213202">
                <a:off x="6442140" y="4105549"/>
                <a:ext cx="173081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流通服务</a:t>
                </a:r>
              </a:p>
            </p:txBody>
          </p:sp>
          <p:sp>
            <p:nvSpPr>
              <p:cNvPr id="42" name="矩形: 圆角 41">
                <a:extLst>
                  <a:ext uri="{FF2B5EF4-FFF2-40B4-BE49-F238E27FC236}">
                    <a16:creationId xmlns:a16="http://schemas.microsoft.com/office/drawing/2014/main" id="{49BF9324-3C10-553E-25B6-DC8034035FAD}"/>
                  </a:ext>
                </a:extLst>
              </p:cNvPr>
              <p:cNvSpPr/>
              <p:nvPr/>
            </p:nvSpPr>
            <p:spPr>
              <a:xfrm>
                <a:off x="5717817" y="1834135"/>
                <a:ext cx="2041095" cy="50800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市场监督管理局</a:t>
                </a:r>
              </a:p>
            </p:txBody>
          </p:sp>
          <p:sp>
            <p:nvSpPr>
              <p:cNvPr id="43" name="矩形: 圆角 42">
                <a:extLst>
                  <a:ext uri="{FF2B5EF4-FFF2-40B4-BE49-F238E27FC236}">
                    <a16:creationId xmlns:a16="http://schemas.microsoft.com/office/drawing/2014/main" id="{E9BB749D-B3FB-F4F0-5571-19F789D0F6CB}"/>
                  </a:ext>
                </a:extLst>
              </p:cNvPr>
              <p:cNvSpPr/>
              <p:nvPr/>
            </p:nvSpPr>
            <p:spPr>
              <a:xfrm>
                <a:off x="3423688" y="2378189"/>
                <a:ext cx="1432382" cy="50800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税务局</a:t>
                </a:r>
              </a:p>
            </p:txBody>
          </p:sp>
          <p:sp>
            <p:nvSpPr>
              <p:cNvPr id="44" name="矩形: 圆角 43">
                <a:extLst>
                  <a:ext uri="{FF2B5EF4-FFF2-40B4-BE49-F238E27FC236}">
                    <a16:creationId xmlns:a16="http://schemas.microsoft.com/office/drawing/2014/main" id="{523144DB-AEF0-A9C9-AD76-F9E90A91A647}"/>
                  </a:ext>
                </a:extLst>
              </p:cNvPr>
              <p:cNvSpPr/>
              <p:nvPr/>
            </p:nvSpPr>
            <p:spPr>
              <a:xfrm>
                <a:off x="8588454" y="2372370"/>
                <a:ext cx="1432382" cy="50800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人社局</a:t>
                </a:r>
              </a:p>
            </p:txBody>
          </p:sp>
          <p:sp>
            <p:nvSpPr>
              <p:cNvPr id="45" name="矩形: 圆角 44">
                <a:extLst>
                  <a:ext uri="{FF2B5EF4-FFF2-40B4-BE49-F238E27FC236}">
                    <a16:creationId xmlns:a16="http://schemas.microsoft.com/office/drawing/2014/main" id="{59A62C91-B85E-DB5F-207F-0A6EE17110E2}"/>
                  </a:ext>
                </a:extLst>
              </p:cNvPr>
              <p:cNvSpPr/>
              <p:nvPr/>
            </p:nvSpPr>
            <p:spPr>
              <a:xfrm>
                <a:off x="2390446" y="3551411"/>
                <a:ext cx="1403223" cy="50800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商业银行</a:t>
                </a:r>
              </a:p>
            </p:txBody>
          </p:sp>
          <p:sp>
            <p:nvSpPr>
              <p:cNvPr id="46" name="矩形: 圆角 45">
                <a:extLst>
                  <a:ext uri="{FF2B5EF4-FFF2-40B4-BE49-F238E27FC236}">
                    <a16:creationId xmlns:a16="http://schemas.microsoft.com/office/drawing/2014/main" id="{E5195CD3-2AE1-DF1B-48F0-80F5904C95E4}"/>
                  </a:ext>
                </a:extLst>
              </p:cNvPr>
              <p:cNvSpPr/>
              <p:nvPr/>
            </p:nvSpPr>
            <p:spPr>
              <a:xfrm>
                <a:off x="9696647" y="3551411"/>
                <a:ext cx="1403223" cy="50800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海关</a:t>
                </a:r>
              </a:p>
            </p:txBody>
          </p:sp>
          <p:sp>
            <p:nvSpPr>
              <p:cNvPr id="47" name="矩形: 圆角 46">
                <a:extLst>
                  <a:ext uri="{FF2B5EF4-FFF2-40B4-BE49-F238E27FC236}">
                    <a16:creationId xmlns:a16="http://schemas.microsoft.com/office/drawing/2014/main" id="{FF3AD3CD-C3E6-1646-8A6F-44D067666EC7}"/>
                  </a:ext>
                </a:extLst>
              </p:cNvPr>
              <p:cNvSpPr/>
              <p:nvPr/>
            </p:nvSpPr>
            <p:spPr>
              <a:xfrm>
                <a:off x="3313618" y="4939671"/>
                <a:ext cx="1737177" cy="50800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会计师事务所</a:t>
                </a:r>
              </a:p>
            </p:txBody>
          </p:sp>
          <p:sp>
            <p:nvSpPr>
              <p:cNvPr id="48" name="矩形: 圆角 47">
                <a:extLst>
                  <a:ext uri="{FF2B5EF4-FFF2-40B4-BE49-F238E27FC236}">
                    <a16:creationId xmlns:a16="http://schemas.microsoft.com/office/drawing/2014/main" id="{B8F02B57-1B0D-13E2-46F9-EA6B2FCE5614}"/>
                  </a:ext>
                </a:extLst>
              </p:cNvPr>
              <p:cNvSpPr/>
              <p:nvPr/>
            </p:nvSpPr>
            <p:spPr>
              <a:xfrm>
                <a:off x="8563052" y="4933852"/>
                <a:ext cx="1550379" cy="50800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招投标机构</a:t>
                </a: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208E0867-5130-37D5-576F-E906AB135C96}"/>
                  </a:ext>
                </a:extLst>
              </p:cNvPr>
              <p:cNvSpPr txBox="1"/>
              <p:nvPr/>
            </p:nvSpPr>
            <p:spPr>
              <a:xfrm>
                <a:off x="5877612" y="5662205"/>
                <a:ext cx="171811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</a:rPr>
                  <a:t>公共服务机构</a:t>
                </a:r>
                <a:endParaRPr lang="en-US" altLang="zh-CN" sz="1400" b="1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B4DC7EA5-7367-A79D-AFD9-96BD67463657}"/>
                  </a:ext>
                </a:extLst>
              </p:cNvPr>
              <p:cNvSpPr txBox="1"/>
              <p:nvPr/>
            </p:nvSpPr>
            <p:spPr>
              <a:xfrm>
                <a:off x="5877612" y="5010264"/>
                <a:ext cx="171811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</a:rPr>
                  <a:t>商业生态系统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4725BE09-7677-ECFF-2D04-5A3CC7B5961A}"/>
                  </a:ext>
                </a:extLst>
              </p:cNvPr>
              <p:cNvSpPr txBox="1"/>
              <p:nvPr/>
            </p:nvSpPr>
            <p:spPr>
              <a:xfrm>
                <a:off x="8915113" y="1589474"/>
                <a:ext cx="261557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FFC000"/>
                    </a:solidFill>
                  </a:rPr>
                  <a:t>经济社会环境</a:t>
                </a:r>
                <a:endParaRPr lang="en-US" altLang="zh-CN" b="1" dirty="0">
                  <a:solidFill>
                    <a:srgbClr val="FFC000"/>
                  </a:solidFill>
                </a:endParaRPr>
              </a:p>
              <a:p>
                <a:pPr algn="ctr"/>
                <a:r>
                  <a:rPr lang="en-US" altLang="zh-CN" b="1" dirty="0">
                    <a:solidFill>
                      <a:srgbClr val="FFC000"/>
                    </a:solidFill>
                  </a:rPr>
                  <a:t>Shadow</a:t>
                </a:r>
                <a:endParaRPr lang="zh-CN" altLang="en-US" b="1" dirty="0">
                  <a:solidFill>
                    <a:srgbClr val="FFC000"/>
                  </a:solidFill>
                </a:endParaRPr>
              </a:p>
            </p:txBody>
          </p:sp>
          <p:cxnSp>
            <p:nvCxnSpPr>
              <p:cNvPr id="52" name="直接箭头连接符 51">
                <a:extLst>
                  <a:ext uri="{FF2B5EF4-FFF2-40B4-BE49-F238E27FC236}">
                    <a16:creationId xmlns:a16="http://schemas.microsoft.com/office/drawing/2014/main" id="{5F902259-9840-460B-1A2F-9E5E6DABF6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48406" y="2053989"/>
                <a:ext cx="0" cy="4109564"/>
              </a:xfrm>
              <a:prstGeom prst="straightConnector1">
                <a:avLst/>
              </a:prstGeom>
              <a:ln w="762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091F98F2-C20A-F137-880C-70A17D0336EE}"/>
                  </a:ext>
                </a:extLst>
              </p:cNvPr>
              <p:cNvSpPr txBox="1"/>
              <p:nvPr/>
            </p:nvSpPr>
            <p:spPr>
              <a:xfrm>
                <a:off x="885108" y="5266041"/>
                <a:ext cx="171811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基础    能力</a:t>
                </a: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6C883179-FF2D-E3DD-4776-2114EEB24348}"/>
                  </a:ext>
                </a:extLst>
              </p:cNvPr>
              <p:cNvSpPr txBox="1"/>
              <p:nvPr/>
            </p:nvSpPr>
            <p:spPr>
              <a:xfrm>
                <a:off x="898792" y="3758564"/>
                <a:ext cx="171811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综合    能力</a:t>
                </a: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2D6A8FB8-C436-FBEE-22B0-69D1EBF40A10}"/>
                  </a:ext>
                </a:extLst>
              </p:cNvPr>
              <p:cNvSpPr txBox="1"/>
              <p:nvPr/>
            </p:nvSpPr>
            <p:spPr>
              <a:xfrm>
                <a:off x="898792" y="2325386"/>
                <a:ext cx="171811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创新    能力</a:t>
                </a: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F7FA834A-5E91-2803-DA07-94C0EE3CE547}"/>
                  </a:ext>
                </a:extLst>
              </p:cNvPr>
              <p:cNvSpPr txBox="1"/>
              <p:nvPr/>
            </p:nvSpPr>
            <p:spPr>
              <a:xfrm>
                <a:off x="880204" y="2990017"/>
                <a:ext cx="171811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复合    能力</a:t>
                </a: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58F3AD8A-94A8-9672-53A1-15B6DBA643A9}"/>
                  </a:ext>
                </a:extLst>
              </p:cNvPr>
              <p:cNvSpPr txBox="1"/>
              <p:nvPr/>
            </p:nvSpPr>
            <p:spPr>
              <a:xfrm>
                <a:off x="885108" y="4521977"/>
                <a:ext cx="171811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专业    能力</a:t>
                </a: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BF79DFF0-BBE1-FC06-E55E-696049AFE828}"/>
                  </a:ext>
                </a:extLst>
              </p:cNvPr>
              <p:cNvSpPr txBox="1"/>
              <p:nvPr/>
            </p:nvSpPr>
            <p:spPr>
              <a:xfrm>
                <a:off x="908047" y="1624212"/>
                <a:ext cx="16995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FFC000"/>
                    </a:solidFill>
                  </a:rPr>
                  <a:t>能力培养体系</a:t>
                </a:r>
              </a:p>
            </p:txBody>
          </p:sp>
        </p:grpSp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6508563E-45EA-78B4-DF62-9A8B4F2347A8}"/>
                </a:ext>
              </a:extLst>
            </p:cNvPr>
            <p:cNvSpPr/>
            <p:nvPr/>
          </p:nvSpPr>
          <p:spPr>
            <a:xfrm>
              <a:off x="944435" y="6206355"/>
              <a:ext cx="10320967" cy="775002"/>
            </a:xfrm>
            <a:prstGeom prst="roundRect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2421AC19-5DC2-5F87-D9EB-7E7075279E00}"/>
                </a:ext>
              </a:extLst>
            </p:cNvPr>
            <p:cNvSpPr/>
            <p:nvPr/>
          </p:nvSpPr>
          <p:spPr>
            <a:xfrm>
              <a:off x="1148760" y="6319688"/>
              <a:ext cx="1788103" cy="516574"/>
            </a:xfrm>
            <a:prstGeom prst="roundRect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管理系统</a:t>
              </a: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4A42B574-4D0C-41FF-5E6A-026A94D94493}"/>
                </a:ext>
              </a:extLst>
            </p:cNvPr>
            <p:cNvSpPr/>
            <p:nvPr/>
          </p:nvSpPr>
          <p:spPr>
            <a:xfrm>
              <a:off x="3107587" y="6340165"/>
              <a:ext cx="1788103" cy="516574"/>
            </a:xfrm>
            <a:prstGeom prst="roundRect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设计系统</a:t>
              </a: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5636655C-59CB-A3AF-BE13-D2588BFC6258}"/>
                </a:ext>
              </a:extLst>
            </p:cNvPr>
            <p:cNvSpPr/>
            <p:nvPr/>
          </p:nvSpPr>
          <p:spPr>
            <a:xfrm>
              <a:off x="5106450" y="6340165"/>
              <a:ext cx="1788103" cy="516574"/>
            </a:xfrm>
            <a:prstGeom prst="roundRect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资源系统</a:t>
              </a: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BAB64AAF-D330-6B4C-7721-9712769697F7}"/>
                </a:ext>
              </a:extLst>
            </p:cNvPr>
            <p:cNvSpPr/>
            <p:nvPr/>
          </p:nvSpPr>
          <p:spPr>
            <a:xfrm>
              <a:off x="7105313" y="6348563"/>
              <a:ext cx="1788103" cy="516574"/>
            </a:xfrm>
            <a:prstGeom prst="roundRect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交互系统</a:t>
              </a: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A24912E7-4095-5497-CA7D-C587444ABF8F}"/>
                </a:ext>
              </a:extLst>
            </p:cNvPr>
            <p:cNvSpPr/>
            <p:nvPr/>
          </p:nvSpPr>
          <p:spPr>
            <a:xfrm>
              <a:off x="9097741" y="6348563"/>
              <a:ext cx="1788103" cy="516574"/>
            </a:xfrm>
            <a:prstGeom prst="roundRect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大数据系统</a:t>
              </a:r>
            </a:p>
          </p:txBody>
        </p:sp>
        <p:sp>
          <p:nvSpPr>
            <p:cNvPr id="11" name="箭头: 右 10">
              <a:extLst>
                <a:ext uri="{FF2B5EF4-FFF2-40B4-BE49-F238E27FC236}">
                  <a16:creationId xmlns:a16="http://schemas.microsoft.com/office/drawing/2014/main" id="{387D4B03-465F-A3BF-ED1C-2C2B7770EF38}"/>
                </a:ext>
              </a:extLst>
            </p:cNvPr>
            <p:cNvSpPr/>
            <p:nvPr/>
          </p:nvSpPr>
          <p:spPr>
            <a:xfrm rot="16200000">
              <a:off x="2581924" y="5593348"/>
              <a:ext cx="235997" cy="837316"/>
            </a:xfrm>
            <a:prstGeom prst="rightArrow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箭头: 右 11">
              <a:extLst>
                <a:ext uri="{FF2B5EF4-FFF2-40B4-BE49-F238E27FC236}">
                  <a16:creationId xmlns:a16="http://schemas.microsoft.com/office/drawing/2014/main" id="{524B68D5-B459-AD58-3C3A-423188703A7B}"/>
                </a:ext>
              </a:extLst>
            </p:cNvPr>
            <p:cNvSpPr/>
            <p:nvPr/>
          </p:nvSpPr>
          <p:spPr>
            <a:xfrm rot="16200000">
              <a:off x="6523622" y="5612844"/>
              <a:ext cx="235997" cy="837316"/>
            </a:xfrm>
            <a:prstGeom prst="rightArrow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箭头: 右 12">
              <a:extLst>
                <a:ext uri="{FF2B5EF4-FFF2-40B4-BE49-F238E27FC236}">
                  <a16:creationId xmlns:a16="http://schemas.microsoft.com/office/drawing/2014/main" id="{28175AB5-7D9C-1865-B764-EC146EDBB95F}"/>
                </a:ext>
              </a:extLst>
            </p:cNvPr>
            <p:cNvSpPr/>
            <p:nvPr/>
          </p:nvSpPr>
          <p:spPr>
            <a:xfrm rot="16200000">
              <a:off x="10487854" y="5612845"/>
              <a:ext cx="235997" cy="837316"/>
            </a:xfrm>
            <a:prstGeom prst="rightArrow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">
            <a:extLst>
              <a:ext uri="{FF2B5EF4-FFF2-40B4-BE49-F238E27FC236}">
                <a16:creationId xmlns:a16="http://schemas.microsoft.com/office/drawing/2014/main" id="{63998CE1-B229-5A5E-0A51-5CB7F848B3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744" y="184785"/>
            <a:ext cx="11107261" cy="577215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1">
                <a:solidFill>
                  <a:schemeClr val="bg1"/>
                </a:solidFill>
                <a:latin typeface="Calibri" panose="020F0502020204030204" pitchFamily="34" charset="0"/>
                <a:ea typeface="破产黑体-Bold" panose="00000500000000000000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ym typeface="+mn-lt"/>
              </a:rPr>
              <a:t>实训平台应用特色</a:t>
            </a:r>
          </a:p>
        </p:txBody>
      </p:sp>
      <p:grpSp>
        <p:nvGrpSpPr>
          <p:cNvPr id="23" name="组合 40">
            <a:extLst>
              <a:ext uri="{FF2B5EF4-FFF2-40B4-BE49-F238E27FC236}">
                <a16:creationId xmlns:a16="http://schemas.microsoft.com/office/drawing/2014/main" id="{AF7721DC-9DFB-0CA0-EDAD-FC969DD9E880}"/>
              </a:ext>
            </a:extLst>
          </p:cNvPr>
          <p:cNvGrpSpPr/>
          <p:nvPr/>
        </p:nvGrpSpPr>
        <p:grpSpPr>
          <a:xfrm>
            <a:off x="3656334" y="1949628"/>
            <a:ext cx="4821335" cy="3127908"/>
            <a:chOff x="1903083" y="2036602"/>
            <a:chExt cx="4821335" cy="3127908"/>
          </a:xfrm>
        </p:grpSpPr>
        <p:sp>
          <p:nvSpPr>
            <p:cNvPr id="24" name="Rectangle 4">
              <a:extLst>
                <a:ext uri="{FF2B5EF4-FFF2-40B4-BE49-F238E27FC236}">
                  <a16:creationId xmlns:a16="http://schemas.microsoft.com/office/drawing/2014/main" id="{5783B60A-06FC-A985-A808-C875DB724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4957" y="2708694"/>
              <a:ext cx="1203819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kumimoji="1" lang="en-US" altLang="de-DE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kumimoji="1"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kumimoji="1"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验证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21D0A8C3-430F-BA27-685C-1872E7AC0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0313" y="2036602"/>
              <a:ext cx="1203818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kumimoji="1" lang="en-US" altLang="de-DE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8</a:t>
              </a:r>
              <a:r>
                <a:rPr kumimoji="1"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kumimoji="1"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协作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Rectangle 7">
              <a:extLst>
                <a:ext uri="{FF2B5EF4-FFF2-40B4-BE49-F238E27FC236}">
                  <a16:creationId xmlns:a16="http://schemas.microsoft.com/office/drawing/2014/main" id="{FCA6DC8A-2B9C-F408-F6DF-D2E9E62D9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3083" y="3444822"/>
              <a:ext cx="1203818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kumimoji="1" lang="en-US" altLang="de-DE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kumimoji="1"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仿真模拟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B2F2D56E-CCC7-3188-151C-C6CA23A35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8848" y="2485389"/>
              <a:ext cx="1203818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角色扮演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D7A70464-CDC8-DF95-14C8-DFD4B2ADC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0599" y="3444822"/>
              <a:ext cx="1203819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kumimoji="1" lang="en-US" altLang="de-DE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6</a:t>
              </a:r>
              <a:r>
                <a:rPr kumimoji="1"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kumimoji="1"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激励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2F3548BE-6C85-3876-2F18-36614A837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9553" y="4508550"/>
              <a:ext cx="1203818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kumimoji="1" lang="en-US" altLang="de-DE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kumimoji="1"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团队研讨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Rectangle 18">
              <a:extLst>
                <a:ext uri="{FF2B5EF4-FFF2-40B4-BE49-F238E27FC236}">
                  <a16:creationId xmlns:a16="http://schemas.microsoft.com/office/drawing/2014/main" id="{8E44C9FA-1C7F-EB43-3E59-17444B2F8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374" y="4918289"/>
              <a:ext cx="1193502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kumimoji="1" lang="en-US" altLang="de-DE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kumimoji="1"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kumimoji="1"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博弈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Rectangle 19">
              <a:extLst>
                <a:ext uri="{FF2B5EF4-FFF2-40B4-BE49-F238E27FC236}">
                  <a16:creationId xmlns:a16="http://schemas.microsoft.com/office/drawing/2014/main" id="{F9AEABF8-8DCC-117F-783C-8E45BDB1A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066" y="4572008"/>
              <a:ext cx="1203818" cy="2462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330200">
                <a:tabLst>
                  <a:tab pos="8521700" algn="r"/>
                </a:tabLst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5.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角色置换</a:t>
              </a:r>
              <a:endParaRPr kumimoji="1" lang="en-US" altLang="de-DE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圆角矩形标注 8">
            <a:extLst>
              <a:ext uri="{FF2B5EF4-FFF2-40B4-BE49-F238E27FC236}">
                <a16:creationId xmlns:a16="http://schemas.microsoft.com/office/drawing/2014/main" id="{1D7DB0EF-2208-AB7D-DE02-056D557FCF61}"/>
              </a:ext>
            </a:extLst>
          </p:cNvPr>
          <p:cNvSpPr/>
          <p:nvPr/>
        </p:nvSpPr>
        <p:spPr>
          <a:xfrm>
            <a:off x="983766" y="5485304"/>
            <a:ext cx="3955553" cy="817245"/>
          </a:xfrm>
          <a:prstGeom prst="wedgeRoundRectCallout">
            <a:avLst>
              <a:gd name="adj1" fmla="val 56136"/>
              <a:gd name="adj2" fmla="val -99163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仿真的市场环境中进行博弈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激发学习的主动性、积极性、创造性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调动学生的学习、探索、研究的潜能</a:t>
            </a:r>
          </a:p>
        </p:txBody>
      </p:sp>
      <p:sp>
        <p:nvSpPr>
          <p:cNvPr id="33" name="圆角矩形标注 9">
            <a:extLst>
              <a:ext uri="{FF2B5EF4-FFF2-40B4-BE49-F238E27FC236}">
                <a16:creationId xmlns:a16="http://schemas.microsoft.com/office/drawing/2014/main" id="{988724C7-02B4-AAF2-B689-2E8E9E42B22E}"/>
              </a:ext>
            </a:extLst>
          </p:cNvPr>
          <p:cNvSpPr/>
          <p:nvPr/>
        </p:nvSpPr>
        <p:spPr>
          <a:xfrm>
            <a:off x="559678" y="2504846"/>
            <a:ext cx="2259931" cy="1055608"/>
          </a:xfrm>
          <a:prstGeom prst="wedgeRoundRectCallout">
            <a:avLst>
              <a:gd name="adj1" fmla="val 82659"/>
              <a:gd name="adj2" fmla="val 41193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工作环境仿真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工作流程仿真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工作业务仿真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业务单据仿真</a:t>
            </a:r>
          </a:p>
        </p:txBody>
      </p:sp>
      <p:sp>
        <p:nvSpPr>
          <p:cNvPr id="34" name="圆角矩形标注 10">
            <a:extLst>
              <a:ext uri="{FF2B5EF4-FFF2-40B4-BE49-F238E27FC236}">
                <a16:creationId xmlns:a16="http://schemas.microsoft.com/office/drawing/2014/main" id="{18D02C8D-CC59-DA8D-8A4F-21D83E401889}"/>
              </a:ext>
            </a:extLst>
          </p:cNvPr>
          <p:cNvSpPr/>
          <p:nvPr/>
        </p:nvSpPr>
        <p:spPr>
          <a:xfrm>
            <a:off x="1524998" y="1458060"/>
            <a:ext cx="2072403" cy="578882"/>
          </a:xfrm>
          <a:prstGeom prst="wedgeRoundRectCallout">
            <a:avLst>
              <a:gd name="adj1" fmla="val 58822"/>
              <a:gd name="adj2" fmla="val 125893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身临其境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职业化</a:t>
            </a:r>
          </a:p>
        </p:txBody>
      </p:sp>
      <p:sp>
        <p:nvSpPr>
          <p:cNvPr id="35" name="圆角矩形标注 11">
            <a:extLst>
              <a:ext uri="{FF2B5EF4-FFF2-40B4-BE49-F238E27FC236}">
                <a16:creationId xmlns:a16="http://schemas.microsoft.com/office/drawing/2014/main" id="{52F0B7FE-6CFE-5B58-0A7D-7AFBFAF7E3FF}"/>
              </a:ext>
            </a:extLst>
          </p:cNvPr>
          <p:cNvSpPr/>
          <p:nvPr/>
        </p:nvSpPr>
        <p:spPr>
          <a:xfrm>
            <a:off x="7791073" y="1233574"/>
            <a:ext cx="1607055" cy="578882"/>
          </a:xfrm>
          <a:prstGeom prst="wedgeRoundRectCallout">
            <a:avLst>
              <a:gd name="adj1" fmla="val -108467"/>
              <a:gd name="adj2" fmla="val 80829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内部协作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外部协作</a:t>
            </a:r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C064BE94-254F-B43D-8E23-D90FE23B8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73" y="4051228"/>
            <a:ext cx="2649299" cy="817245"/>
          </a:xfrm>
          <a:prstGeom prst="wedgeRoundRectCallout">
            <a:avLst>
              <a:gd name="adj1" fmla="val 77365"/>
              <a:gd name="adj2" fmla="val 15250"/>
              <a:gd name="adj3" fmla="val 16667"/>
            </a:avLst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zh-CN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讨论、辩论甚至争辩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zh-CN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互相激发、彼此启发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zh-CN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相互学习，取长补短 </a:t>
            </a:r>
          </a:p>
        </p:txBody>
      </p:sp>
      <p:sp>
        <p:nvSpPr>
          <p:cNvPr id="37" name="圆角矩形标注 13">
            <a:extLst>
              <a:ext uri="{FF2B5EF4-FFF2-40B4-BE49-F238E27FC236}">
                <a16:creationId xmlns:a16="http://schemas.microsoft.com/office/drawing/2014/main" id="{BBBE493A-AEF5-9342-BCA8-92881F975C4E}"/>
              </a:ext>
            </a:extLst>
          </p:cNvPr>
          <p:cNvSpPr/>
          <p:nvPr/>
        </p:nvSpPr>
        <p:spPr>
          <a:xfrm>
            <a:off x="8399037" y="2234589"/>
            <a:ext cx="2694357" cy="817245"/>
          </a:xfrm>
          <a:prstGeom prst="wedgeRoundRectCallout">
            <a:avLst>
              <a:gd name="adj1" fmla="val -72636"/>
              <a:gd name="adj2" fmla="val 9460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168275" lvl="0" indent="-168275"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先规划再执行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168275" lvl="0" indent="-168275"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提高发现问题、解决问题的能力</a:t>
            </a:r>
          </a:p>
        </p:txBody>
      </p:sp>
      <p:sp>
        <p:nvSpPr>
          <p:cNvPr id="38" name="圆角矩形标注 14">
            <a:extLst>
              <a:ext uri="{FF2B5EF4-FFF2-40B4-BE49-F238E27FC236}">
                <a16:creationId xmlns:a16="http://schemas.microsoft.com/office/drawing/2014/main" id="{ADB6BAD7-C563-A41B-CB4F-23DBF15FD8BD}"/>
              </a:ext>
            </a:extLst>
          </p:cNvPr>
          <p:cNvSpPr/>
          <p:nvPr/>
        </p:nvSpPr>
        <p:spPr>
          <a:xfrm>
            <a:off x="8766164" y="3790899"/>
            <a:ext cx="3180303" cy="578882"/>
          </a:xfrm>
          <a:prstGeom prst="wedgeRoundRectCallout">
            <a:avLst>
              <a:gd name="adj1" fmla="val -75762"/>
              <a:gd name="adj2" fmla="val -98253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挫折体验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在错误中反思，在反思中成长</a:t>
            </a:r>
          </a:p>
        </p:txBody>
      </p:sp>
      <p:sp>
        <p:nvSpPr>
          <p:cNvPr id="39" name="圆角矩形标注 15">
            <a:extLst>
              <a:ext uri="{FF2B5EF4-FFF2-40B4-BE49-F238E27FC236}">
                <a16:creationId xmlns:a16="http://schemas.microsoft.com/office/drawing/2014/main" id="{AE61E4B6-6284-1940-9824-7DD05CEDD12E}"/>
              </a:ext>
            </a:extLst>
          </p:cNvPr>
          <p:cNvSpPr/>
          <p:nvPr/>
        </p:nvSpPr>
        <p:spPr>
          <a:xfrm>
            <a:off x="7855853" y="5247157"/>
            <a:ext cx="2821352" cy="578882"/>
          </a:xfrm>
          <a:prstGeom prst="wedgeRoundRectCallout">
            <a:avLst>
              <a:gd name="adj1" fmla="val -49096"/>
              <a:gd name="adj2" fmla="val -159493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轮换岗位模拟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ü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培养换位思考的习惯</a:t>
            </a:r>
          </a:p>
        </p:txBody>
      </p:sp>
      <p:sp>
        <p:nvSpPr>
          <p:cNvPr id="40" name="流程图: 接点 39">
            <a:extLst>
              <a:ext uri="{FF2B5EF4-FFF2-40B4-BE49-F238E27FC236}">
                <a16:creationId xmlns:a16="http://schemas.microsoft.com/office/drawing/2014/main" id="{FA92489E-7006-6DB9-F869-1EE7F7413EF5}"/>
              </a:ext>
            </a:extLst>
          </p:cNvPr>
          <p:cNvSpPr/>
          <p:nvPr/>
        </p:nvSpPr>
        <p:spPr>
          <a:xfrm>
            <a:off x="5022203" y="2489975"/>
            <a:ext cx="1963152" cy="1963152"/>
          </a:xfrm>
          <a:prstGeom prst="flowChartConnector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b="1">
              <a:solidFill>
                <a:srgbClr val="FFC000"/>
              </a:solidFill>
            </a:endParaRPr>
          </a:p>
        </p:txBody>
      </p:sp>
      <p:sp>
        <p:nvSpPr>
          <p:cNvPr id="41" name="任意多边形: 形状 40">
            <a:extLst>
              <a:ext uri="{FF2B5EF4-FFF2-40B4-BE49-F238E27FC236}">
                <a16:creationId xmlns:a16="http://schemas.microsoft.com/office/drawing/2014/main" id="{84457550-E296-7D21-B785-70B5DD896589}"/>
              </a:ext>
            </a:extLst>
          </p:cNvPr>
          <p:cNvSpPr/>
          <p:nvPr/>
        </p:nvSpPr>
        <p:spPr>
          <a:xfrm>
            <a:off x="5539432" y="3004396"/>
            <a:ext cx="928695" cy="928695"/>
          </a:xfrm>
          <a:custGeom>
            <a:avLst/>
            <a:gdLst>
              <a:gd name="connsiteX0" fmla="*/ 0 w 928695"/>
              <a:gd name="connsiteY0" fmla="*/ 464348 h 928695"/>
              <a:gd name="connsiteX1" fmla="*/ 464348 w 928695"/>
              <a:gd name="connsiteY1" fmla="*/ 0 h 928695"/>
              <a:gd name="connsiteX2" fmla="*/ 928696 w 928695"/>
              <a:gd name="connsiteY2" fmla="*/ 464348 h 928695"/>
              <a:gd name="connsiteX3" fmla="*/ 464348 w 928695"/>
              <a:gd name="connsiteY3" fmla="*/ 928696 h 928695"/>
              <a:gd name="connsiteX4" fmla="*/ 0 w 928695"/>
              <a:gd name="connsiteY4" fmla="*/ 464348 h 928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695" h="928695">
                <a:moveTo>
                  <a:pt x="0" y="464348"/>
                </a:moveTo>
                <a:cubicBezTo>
                  <a:pt x="0" y="207896"/>
                  <a:pt x="207896" y="0"/>
                  <a:pt x="464348" y="0"/>
                </a:cubicBezTo>
                <a:cubicBezTo>
                  <a:pt x="720800" y="0"/>
                  <a:pt x="928696" y="207896"/>
                  <a:pt x="928696" y="464348"/>
                </a:cubicBezTo>
                <a:cubicBezTo>
                  <a:pt x="928696" y="720800"/>
                  <a:pt x="720800" y="928696"/>
                  <a:pt x="464348" y="928696"/>
                </a:cubicBezTo>
                <a:cubicBezTo>
                  <a:pt x="207896" y="928696"/>
                  <a:pt x="0" y="720800"/>
                  <a:pt x="0" y="464348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FC000"/>
                </a:solidFill>
              </a:rPr>
              <a:t>融合</a:t>
            </a:r>
          </a:p>
        </p:txBody>
      </p: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id="{4B15B64E-286A-789A-87AF-DF4A25D5E260}"/>
              </a:ext>
            </a:extLst>
          </p:cNvPr>
          <p:cNvSpPr/>
          <p:nvPr/>
        </p:nvSpPr>
        <p:spPr>
          <a:xfrm>
            <a:off x="5770680" y="2270851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800" b="1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8</a:t>
            </a:r>
            <a:endParaRPr lang="zh-CN" altLang="en-US" sz="1800" b="1" kern="12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" name="任意多边形: 形状 42">
            <a:extLst>
              <a:ext uri="{FF2B5EF4-FFF2-40B4-BE49-F238E27FC236}">
                <a16:creationId xmlns:a16="http://schemas.microsoft.com/office/drawing/2014/main" id="{DE7E5AD8-6522-6224-2C4E-14CE547B96D1}"/>
              </a:ext>
            </a:extLst>
          </p:cNvPr>
          <p:cNvSpPr/>
          <p:nvPr/>
        </p:nvSpPr>
        <p:spPr>
          <a:xfrm>
            <a:off x="6452892" y="2553433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b="1" dirty="0">
                <a:solidFill>
                  <a:srgbClr val="FFC000"/>
                </a:solidFill>
              </a:rPr>
              <a:t>7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44" name="任意多边形: 形状 43">
            <a:extLst>
              <a:ext uri="{FF2B5EF4-FFF2-40B4-BE49-F238E27FC236}">
                <a16:creationId xmlns:a16="http://schemas.microsoft.com/office/drawing/2014/main" id="{CC05106C-AA94-11F2-1506-08AD14D4EF99}"/>
              </a:ext>
            </a:extLst>
          </p:cNvPr>
          <p:cNvSpPr/>
          <p:nvPr/>
        </p:nvSpPr>
        <p:spPr>
          <a:xfrm>
            <a:off x="6735473" y="3235644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800" b="1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6</a:t>
            </a:r>
            <a:endParaRPr lang="zh-CN" altLang="en-US" sz="1800" b="1" kern="12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5" name="任意多边形: 形状 44">
            <a:extLst>
              <a:ext uri="{FF2B5EF4-FFF2-40B4-BE49-F238E27FC236}">
                <a16:creationId xmlns:a16="http://schemas.microsoft.com/office/drawing/2014/main" id="{CCE86E1A-2EA3-52F5-3F9C-2FF4BE2A56B2}"/>
              </a:ext>
            </a:extLst>
          </p:cNvPr>
          <p:cNvSpPr/>
          <p:nvPr/>
        </p:nvSpPr>
        <p:spPr>
          <a:xfrm>
            <a:off x="6452892" y="3917856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800" b="1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5</a:t>
            </a:r>
            <a:endParaRPr lang="zh-CN" altLang="en-US" sz="1800" b="1" kern="12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" name="任意多边形: 形状 45">
            <a:extLst>
              <a:ext uri="{FF2B5EF4-FFF2-40B4-BE49-F238E27FC236}">
                <a16:creationId xmlns:a16="http://schemas.microsoft.com/office/drawing/2014/main" id="{1F7EA1D4-50E4-4896-DE4E-108FC4CC4D4A}"/>
              </a:ext>
            </a:extLst>
          </p:cNvPr>
          <p:cNvSpPr/>
          <p:nvPr/>
        </p:nvSpPr>
        <p:spPr>
          <a:xfrm>
            <a:off x="5770680" y="4200437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800" b="1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4</a:t>
            </a:r>
            <a:endParaRPr lang="zh-CN" altLang="en-US" sz="1800" b="1" kern="12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任意多边形: 形状 46">
            <a:extLst>
              <a:ext uri="{FF2B5EF4-FFF2-40B4-BE49-F238E27FC236}">
                <a16:creationId xmlns:a16="http://schemas.microsoft.com/office/drawing/2014/main" id="{5A02A454-A8A9-DE2E-29E3-32DABF46150D}"/>
              </a:ext>
            </a:extLst>
          </p:cNvPr>
          <p:cNvSpPr/>
          <p:nvPr/>
        </p:nvSpPr>
        <p:spPr>
          <a:xfrm>
            <a:off x="5088468" y="3917856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800" b="1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3</a:t>
            </a:r>
            <a:endParaRPr lang="zh-CN" altLang="en-US" sz="1800" b="1" kern="12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任意多边形: 形状 47">
            <a:extLst>
              <a:ext uri="{FF2B5EF4-FFF2-40B4-BE49-F238E27FC236}">
                <a16:creationId xmlns:a16="http://schemas.microsoft.com/office/drawing/2014/main" id="{8AD9A38E-37D1-F366-DB90-37B45311AD8B}"/>
              </a:ext>
            </a:extLst>
          </p:cNvPr>
          <p:cNvSpPr/>
          <p:nvPr/>
        </p:nvSpPr>
        <p:spPr>
          <a:xfrm>
            <a:off x="4805887" y="3235644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800" b="1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2</a:t>
            </a:r>
            <a:endParaRPr lang="zh-CN" altLang="en-US" sz="1800" b="1" kern="12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:a16="http://schemas.microsoft.com/office/drawing/2014/main" id="{DC53CC8C-44CF-220D-739D-863E64917FE7}"/>
              </a:ext>
            </a:extLst>
          </p:cNvPr>
          <p:cNvSpPr/>
          <p:nvPr/>
        </p:nvSpPr>
        <p:spPr>
          <a:xfrm>
            <a:off x="5088468" y="2553433"/>
            <a:ext cx="466199" cy="466199"/>
          </a:xfrm>
          <a:custGeom>
            <a:avLst/>
            <a:gdLst>
              <a:gd name="connsiteX0" fmla="*/ 0 w 466199"/>
              <a:gd name="connsiteY0" fmla="*/ 233100 h 466199"/>
              <a:gd name="connsiteX1" fmla="*/ 233100 w 466199"/>
              <a:gd name="connsiteY1" fmla="*/ 0 h 466199"/>
              <a:gd name="connsiteX2" fmla="*/ 466200 w 466199"/>
              <a:gd name="connsiteY2" fmla="*/ 233100 h 466199"/>
              <a:gd name="connsiteX3" fmla="*/ 233100 w 466199"/>
              <a:gd name="connsiteY3" fmla="*/ 466200 h 466199"/>
              <a:gd name="connsiteX4" fmla="*/ 0 w 466199"/>
              <a:gd name="connsiteY4" fmla="*/ 233100 h 4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199" h="466199">
                <a:moveTo>
                  <a:pt x="0" y="233100"/>
                </a:moveTo>
                <a:cubicBezTo>
                  <a:pt x="0" y="104362"/>
                  <a:pt x="104362" y="0"/>
                  <a:pt x="233100" y="0"/>
                </a:cubicBezTo>
                <a:cubicBezTo>
                  <a:pt x="361838" y="0"/>
                  <a:pt x="466200" y="104362"/>
                  <a:pt x="466200" y="233100"/>
                </a:cubicBezTo>
                <a:cubicBezTo>
                  <a:pt x="466200" y="361838"/>
                  <a:pt x="361838" y="466200"/>
                  <a:pt x="233100" y="466200"/>
                </a:cubicBezTo>
                <a:cubicBezTo>
                  <a:pt x="104362" y="466200"/>
                  <a:pt x="0" y="361838"/>
                  <a:pt x="0" y="233100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91133" tIns="91133" rIns="91133" bIns="91133" numCol="1" spcCol="1270" rtlCol="0" anchor="ctr" anchorCtr="0"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800" b="1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1</a:t>
            </a:r>
            <a:endParaRPr lang="zh-CN" altLang="en-US" sz="1800" b="1" kern="12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3a73e9f0-ff11-4101-a8b0-e0ed017100f7"/>
  <p:tag name="COMMONDATA" val="eyJoZGlkIjoiNWVkY2JmNTBhZmUxMTc4MGVkNWYyZGQyMDJhMjMwMG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705.294488188976,&quot;width&quot;:4768.615748031496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m02dwgr">
      <a:majorFont>
        <a:latin typeface="Agency FB"/>
        <a:ea typeface="思源宋体 CN"/>
        <a:cs typeface=""/>
      </a:majorFont>
      <a:minorFont>
        <a:latin typeface="Agency FB"/>
        <a:ea typeface="思源宋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</TotalTime>
  <Words>3599</Words>
  <Application>Microsoft Office PowerPoint</Application>
  <PresentationFormat>宽屏</PresentationFormat>
  <Paragraphs>846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等线</vt:lpstr>
      <vt:lpstr>黑体</vt:lpstr>
      <vt:lpstr>破产黑体-Bold</vt:lpstr>
      <vt:lpstr>思源黑体 Normal</vt:lpstr>
      <vt:lpstr>宋体</vt:lpstr>
      <vt:lpstr>微软雅黑</vt:lpstr>
      <vt:lpstr>Agency FB</vt:lpstr>
      <vt:lpstr>Arial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xbany</dc:creator>
  <cp:lastModifiedBy>Administrator</cp:lastModifiedBy>
  <cp:revision>364</cp:revision>
  <dcterms:created xsi:type="dcterms:W3CDTF">2021-06-01T12:25:00Z</dcterms:created>
  <dcterms:modified xsi:type="dcterms:W3CDTF">2024-04-18T13:56:11Z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5368B6A549654DE7AFB90A3D2AE0A129</vt:lpwstr>
  </property>
  <property fmtid="{D5CDD505-2E9C-101B-9397-08002B2CF9AE}" pid="3" name="KSOProductBuildVer">
    <vt:lpwstr>2052-11.1.0.14309</vt:lpwstr>
  </property>
</Properties>
</file>