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599" r:id="rId5"/>
    <p:sldId id="598" r:id="rId6"/>
    <p:sldId id="593" r:id="rId7"/>
    <p:sldId id="268" r:id="rId8"/>
    <p:sldId id="594" r:id="rId9"/>
    <p:sldId id="600" r:id="rId10"/>
    <p:sldId id="601" r:id="rId11"/>
    <p:sldId id="363" r:id="rId12"/>
    <p:sldId id="274" r:id="rId13"/>
    <p:sldId id="602" r:id="rId14"/>
    <p:sldId id="603" r:id="rId15"/>
    <p:sldId id="604" r:id="rId16"/>
    <p:sldId id="605" r:id="rId17"/>
    <p:sldId id="606" r:id="rId18"/>
    <p:sldId id="607" r:id="rId19"/>
    <p:sldId id="609" r:id="rId20"/>
    <p:sldId id="260" r:id="rId21"/>
    <p:sldId id="261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>
          <p15:clr>
            <a:srgbClr val="A4A3A4"/>
          </p15:clr>
        </p15:guide>
        <p15:guide id="2" pos="6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A1"/>
    <a:srgbClr val="FFFFFF"/>
    <a:srgbClr val="9DC3E6"/>
    <a:srgbClr val="DF9589"/>
    <a:srgbClr val="FBEEE3"/>
    <a:srgbClr val="7393C3"/>
    <a:srgbClr val="70AD47"/>
    <a:srgbClr val="ED7D31"/>
    <a:srgbClr val="5B9BD5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75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160" y="72"/>
      </p:cViewPr>
      <p:guideLst>
        <p:guide orient="horz" pos="414"/>
        <p:guide pos="6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BCCEC-E14F-4B06-962C-09074533341E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D878B-7A9B-4D81-8062-30B515A48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793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281AE-1506-48B0-B626-6A41B89C4938}" type="datetimeFigureOut">
              <a:rPr lang="zh-CN" altLang="en-US" smtClean="0"/>
              <a:pPr/>
              <a:t>2023/11/3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7561B-408E-45AE-90CA-5FCED84FE9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123@qq.com" TargetMode="External"/><Relationship Id="rId5" Type="http://schemas.openxmlformats.org/officeDocument/2006/relationships/hyperlink" Target="http://192.168.33.78:8080/crossm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11"/>
          <p:cNvSpPr/>
          <p:nvPr/>
        </p:nvSpPr>
        <p:spPr>
          <a:xfrm>
            <a:off x="982663" y="0"/>
            <a:ext cx="1596505" cy="1886857"/>
          </a:xfrm>
          <a:prstGeom prst="parallelogram">
            <a:avLst>
              <a:gd name="adj" fmla="val 37996"/>
            </a:avLst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92913" y="2533363"/>
            <a:ext cx="51296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05CA1"/>
                </a:solidFill>
                <a:latin typeface="破产黑体-Bold" charset="0"/>
                <a:ea typeface="破产黑体-Bold" panose="00000500000000000000" pitchFamily="2" charset="-122"/>
              </a:rPr>
              <a:t>跨专业综合实训课程组织流程</a:t>
            </a:r>
            <a:endParaRPr lang="zh-CN" altLang="en-US" sz="4800" b="1" dirty="0">
              <a:solidFill>
                <a:srgbClr val="005CA1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88208" y="5357400"/>
            <a:ext cx="23391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北京方宇博业科技有限公司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/>
          <a:srcRect t="22704"/>
          <a:stretch>
            <a:fillRect/>
          </a:stretch>
        </p:blipFill>
        <p:spPr>
          <a:xfrm>
            <a:off x="4586512" y="0"/>
            <a:ext cx="825937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39B2E26C-A156-A24C-0C3B-9A852FDD8EFD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8482707-B92F-A592-E0C8-118A1B0A37C9}"/>
              </a:ext>
            </a:extLst>
          </p:cNvPr>
          <p:cNvSpPr txBox="1"/>
          <p:nvPr/>
        </p:nvSpPr>
        <p:spPr>
          <a:xfrm>
            <a:off x="948613" y="242391"/>
            <a:ext cx="6859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企业设立阶段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银行开户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25F1F0-A8AB-5BCB-4003-475ECFDECAD5}"/>
              </a:ext>
            </a:extLst>
          </p:cNvPr>
          <p:cNvSpPr txBox="1"/>
          <p:nvPr/>
        </p:nvSpPr>
        <p:spPr>
          <a:xfrm>
            <a:off x="584751" y="1699917"/>
            <a:ext cx="10889038" cy="1572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任务：根据银行开户流程，完成开启企业基本账户开户业务。</a:t>
            </a:r>
            <a:endParaRPr lang="en-US" altLang="zh-CN" b="1" dirty="0">
              <a:solidFill>
                <a:srgbClr val="C0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在任务导航中，点击“商业银行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完成企业基本账户开户业务”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在商业银行电子业务办公页面，点击“开户业务”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左侧“企业基本开户业务”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–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“新建”，根据任务流程完成实验任务。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966F40F-33DF-C714-98D7-6D95C710F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393" y="3714798"/>
            <a:ext cx="5056552" cy="27085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22A8293-08F9-7C3C-2E23-86A65712A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0375" y="3714797"/>
            <a:ext cx="4178916" cy="27086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9FDF7071-F71D-88E6-A068-728DE731E245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50A9801-B511-A970-98A1-7F31D2D52CA0}"/>
              </a:ext>
            </a:extLst>
          </p:cNvPr>
          <p:cNvSpPr txBox="1"/>
          <p:nvPr/>
        </p:nvSpPr>
        <p:spPr>
          <a:xfrm>
            <a:off x="621234" y="998588"/>
            <a:ext cx="1102166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10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31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14:30-17:30</a:t>
            </a:r>
          </a:p>
        </p:txBody>
      </p:sp>
    </p:spTree>
    <p:extLst>
      <p:ext uri="{BB962C8B-B14F-4D97-AF65-F5344CB8AC3E}">
        <p14:creationId xmlns:p14="http://schemas.microsoft.com/office/powerpoint/2010/main" val="222223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1070737">
            <a:off x="5323365" y="3431060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0" y="1798782"/>
            <a:ext cx="6031032" cy="3260436"/>
          </a:xfrm>
          <a:custGeom>
            <a:avLst/>
            <a:gdLst>
              <a:gd name="connsiteX0" fmla="*/ 0 w 6031032"/>
              <a:gd name="connsiteY0" fmla="*/ 0 h 3260436"/>
              <a:gd name="connsiteX1" fmla="*/ 6031032 w 6031032"/>
              <a:gd name="connsiteY1" fmla="*/ 0 h 3260436"/>
              <a:gd name="connsiteX2" fmla="*/ 4981356 w 6031032"/>
              <a:gd name="connsiteY2" fmla="*/ 3260436 h 3260436"/>
              <a:gd name="connsiteX3" fmla="*/ 0 w 6031032"/>
              <a:gd name="connsiteY3" fmla="*/ 3260436 h 326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1032" h="3260436">
                <a:moveTo>
                  <a:pt x="0" y="0"/>
                </a:moveTo>
                <a:lnTo>
                  <a:pt x="6031032" y="0"/>
                </a:lnTo>
                <a:lnTo>
                  <a:pt x="4981356" y="3260436"/>
                </a:lnTo>
                <a:lnTo>
                  <a:pt x="0" y="3260436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 rot="1070737">
            <a:off x="5513578" y="1622928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/>
          <p:cNvSpPr/>
          <p:nvPr/>
        </p:nvSpPr>
        <p:spPr>
          <a:xfrm rot="1070737">
            <a:off x="7573796" y="-243106"/>
            <a:ext cx="1319235" cy="1702798"/>
          </a:xfrm>
          <a:custGeom>
            <a:avLst/>
            <a:gdLst>
              <a:gd name="connsiteX0" fmla="*/ 0 w 1319235"/>
              <a:gd name="connsiteY0" fmla="*/ 424718 h 1702798"/>
              <a:gd name="connsiteX1" fmla="*/ 1319235 w 1319235"/>
              <a:gd name="connsiteY1" fmla="*/ 0 h 1702798"/>
              <a:gd name="connsiteX2" fmla="*/ 1319235 w 1319235"/>
              <a:gd name="connsiteY2" fmla="*/ 1278078 h 1702798"/>
              <a:gd name="connsiteX3" fmla="*/ 0 w 1319235"/>
              <a:gd name="connsiteY3" fmla="*/ 1702798 h 170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9235" h="1702798">
                <a:moveTo>
                  <a:pt x="0" y="424718"/>
                </a:moveTo>
                <a:lnTo>
                  <a:pt x="1319235" y="0"/>
                </a:lnTo>
                <a:lnTo>
                  <a:pt x="1319235" y="1278078"/>
                </a:lnTo>
                <a:lnTo>
                  <a:pt x="0" y="1702798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222103" y="1590851"/>
            <a:ext cx="2705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solidFill>
                  <a:srgbClr val="005CA1"/>
                </a:solidFill>
                <a:latin typeface="Century Gothic" panose="020B0502020202020204" pitchFamily="34" charset="0"/>
              </a:rPr>
              <a:t>05</a:t>
            </a:r>
            <a:endParaRPr lang="zh-CN" altLang="en-US" sz="9600" b="1" dirty="0">
              <a:solidFill>
                <a:srgbClr val="005CA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C996395-67B4-095D-4CA0-B7630D67CD1A}"/>
              </a:ext>
            </a:extLst>
          </p:cNvPr>
          <p:cNvSpPr txBox="1"/>
          <p:nvPr/>
        </p:nvSpPr>
        <p:spPr>
          <a:xfrm>
            <a:off x="7222103" y="3160511"/>
            <a:ext cx="2940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5CA1"/>
                </a:solidFill>
                <a:latin typeface="破产黑体-Bold" charset="0"/>
                <a:ea typeface="破产黑体-Bold" charset="0"/>
              </a:rPr>
              <a:t>企业运营阶段</a:t>
            </a:r>
            <a:endParaRPr lang="en-US" altLang="zh-CN" sz="3600" b="1" dirty="0">
              <a:solidFill>
                <a:srgbClr val="005CA1"/>
              </a:solidFill>
              <a:latin typeface="破产黑体-Bold" charset="0"/>
              <a:ea typeface="破产黑体-Bold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5530E7B-4BED-EA99-99CC-7E29221D4780}"/>
              </a:ext>
            </a:extLst>
          </p:cNvPr>
          <p:cNvSpPr txBox="1"/>
          <p:nvPr/>
        </p:nvSpPr>
        <p:spPr>
          <a:xfrm>
            <a:off x="948613" y="242391"/>
            <a:ext cx="671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企业运营阶段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--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厂区业务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2E9C924-574E-72C4-9338-320D4AD32C2D}"/>
              </a:ext>
            </a:extLst>
          </p:cNvPr>
          <p:cNvSpPr txBox="1"/>
          <p:nvPr/>
        </p:nvSpPr>
        <p:spPr>
          <a:xfrm>
            <a:off x="621233" y="2340268"/>
            <a:ext cx="11021661" cy="4111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任务一：厂区选址；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注：企业根据土地面积、价格、所在区域、物流费用、本地市场需求等参数，完成厂区选址。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任务二：建造厂房；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注：厂房是用于容纳生产线设备的建筑物，根据其容量大小、占用土地面积、价格等因素，完成厂房建造。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任务三：建造或租赁成品库；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注：成品库是容纳成产品的，企业根据实际经营规划，完成成品库建造或租赁。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任务四：建造或租赁原材料库；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注：原材料库是容纳原材料的，企业根据实际经营规划，完成原材料库建造或租赁。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任务五：厂区扩建。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注：企业根据实际用地面积，决定是否对其厂区进行扩建。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92BF565-3610-A02C-CE52-F16E24BE2F30}"/>
              </a:ext>
            </a:extLst>
          </p:cNvPr>
          <p:cNvSpPr txBox="1"/>
          <p:nvPr/>
        </p:nvSpPr>
        <p:spPr>
          <a:xfrm>
            <a:off x="850891" y="1727240"/>
            <a:ext cx="9842703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具体规则与说明，查看教学服务学习平台，或操作指导书。</a:t>
            </a:r>
            <a:endParaRPr lang="en-US" altLang="zh-CN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C5ECD7D-A70F-F397-AE07-5EA8125A5097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E9ABC6A-7520-4A74-37A5-75235E7FC07E}"/>
              </a:ext>
            </a:extLst>
          </p:cNvPr>
          <p:cNvSpPr txBox="1"/>
          <p:nvPr/>
        </p:nvSpPr>
        <p:spPr>
          <a:xfrm>
            <a:off x="621234" y="991272"/>
            <a:ext cx="1102166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8:20-11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12:00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3EB407D8-5813-6E54-D4EC-EE309F72E4CC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D649139-B49A-C95B-A54E-A918BE33EC85}"/>
              </a:ext>
            </a:extLst>
          </p:cNvPr>
          <p:cNvSpPr txBox="1"/>
          <p:nvPr/>
        </p:nvSpPr>
        <p:spPr>
          <a:xfrm>
            <a:off x="948613" y="242391"/>
            <a:ext cx="671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企业运营阶段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--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生产部业务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2DFD627-ED35-D5B6-3C78-62CE47F764CA}"/>
              </a:ext>
            </a:extLst>
          </p:cNvPr>
          <p:cNvSpPr txBox="1"/>
          <p:nvPr/>
        </p:nvSpPr>
        <p:spPr>
          <a:xfrm>
            <a:off x="585169" y="1867846"/>
            <a:ext cx="11021661" cy="4850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任务一：购买生产线；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注：企业根据生产线价格、技术水平、产能、强度、人员利用率、安装周期、转产周期等参数，完成其购买。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任务二：生产线生产；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注：生产线生产需要生产工艺，原始为</a:t>
            </a:r>
            <a:r>
              <a:rPr lang="en-US" altLang="zh-CN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LA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型工艺，其他生产工艺需要研发。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任务三：技术升级；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注：生产线升级后，可提升其技术水平，提升其生产线产量。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任务四：生产线拆除；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注：拆除后，厂房容量空余</a:t>
            </a:r>
            <a:r>
              <a:rPr lang="en-US" altLang="zh-CN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，拆除费用为</a:t>
            </a:r>
            <a:r>
              <a:rPr lang="en-US" altLang="zh-CN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0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任务五：生产线维修；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注：生产线每生产一次，将会消耗对应的磨损值，企业根据生产线磨损情况，选择性对其维修或拆除。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任务六：产品研发。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注：新产品研发需要资金和研发人员，企业根据产品规划，选择性研发产品工艺。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ED485DC-4040-7306-FB2A-21E3099E6071}"/>
              </a:ext>
            </a:extLst>
          </p:cNvPr>
          <p:cNvSpPr txBox="1"/>
          <p:nvPr/>
        </p:nvSpPr>
        <p:spPr>
          <a:xfrm>
            <a:off x="850891" y="1505101"/>
            <a:ext cx="9842703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具体规则与说明，查看教学服务学习平台，或操作指导书。</a:t>
            </a:r>
            <a:endParaRPr lang="en-US" altLang="zh-CN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E03486F-2D86-DAC5-66B3-01942D2E9E87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681269E-13CF-E011-9DA4-5738B02420A6}"/>
              </a:ext>
            </a:extLst>
          </p:cNvPr>
          <p:cNvSpPr txBox="1"/>
          <p:nvPr/>
        </p:nvSpPr>
        <p:spPr>
          <a:xfrm>
            <a:off x="621234" y="991272"/>
            <a:ext cx="70404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8:20-11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12:00</a:t>
            </a:r>
          </a:p>
        </p:txBody>
      </p:sp>
    </p:spTree>
    <p:extLst>
      <p:ext uri="{BB962C8B-B14F-4D97-AF65-F5344CB8AC3E}">
        <p14:creationId xmlns:p14="http://schemas.microsoft.com/office/powerpoint/2010/main" val="205447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07EC27F0-5E37-1AC6-0A8D-0B5F03BF18D2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E855E95-A721-3654-D048-5B47256E568D}"/>
              </a:ext>
            </a:extLst>
          </p:cNvPr>
          <p:cNvSpPr txBox="1"/>
          <p:nvPr/>
        </p:nvSpPr>
        <p:spPr>
          <a:xfrm>
            <a:off x="948613" y="242391"/>
            <a:ext cx="671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企业运营阶段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--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采购部业务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C39ADE9-D845-1D6E-5386-A94A9D7A73EE}"/>
              </a:ext>
            </a:extLst>
          </p:cNvPr>
          <p:cNvSpPr txBox="1"/>
          <p:nvPr/>
        </p:nvSpPr>
        <p:spPr>
          <a:xfrm>
            <a:off x="621234" y="2090272"/>
            <a:ext cx="11021661" cy="3321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任务一：购买原材料；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注：企业根据生产规划需求，购买原材料。购买原材料分为本期和下期到货，价格不同，到货周期不同。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任务二：采购订单；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注：查看已采购的订单合同。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任务三：交易请求；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注：发送给其他企业的采购申请。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任务四：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BOM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。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注：已研发成功的产品工艺清单，可查看生产工艺对应的原材料结构。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7A0FF08-273E-0A89-F171-AFCC80255F3C}"/>
              </a:ext>
            </a:extLst>
          </p:cNvPr>
          <p:cNvSpPr txBox="1"/>
          <p:nvPr/>
        </p:nvSpPr>
        <p:spPr>
          <a:xfrm>
            <a:off x="821630" y="1579480"/>
            <a:ext cx="9842703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具体规则与说明，查看教学服务学习平台，或操作指导书。</a:t>
            </a:r>
            <a:endParaRPr lang="en-US" altLang="zh-CN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1FBA69E-BBBC-4E6F-64A1-C3E2BA148F82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C705C1A-CC4D-C361-5E7B-6BEC17370E5B}"/>
              </a:ext>
            </a:extLst>
          </p:cNvPr>
          <p:cNvSpPr txBox="1"/>
          <p:nvPr/>
        </p:nvSpPr>
        <p:spPr>
          <a:xfrm>
            <a:off x="621234" y="991272"/>
            <a:ext cx="70404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8:20-11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12:00</a:t>
            </a:r>
          </a:p>
        </p:txBody>
      </p:sp>
    </p:spTree>
    <p:extLst>
      <p:ext uri="{BB962C8B-B14F-4D97-AF65-F5344CB8AC3E}">
        <p14:creationId xmlns:p14="http://schemas.microsoft.com/office/powerpoint/2010/main" val="833681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6BE88D72-7079-E34C-7C59-D333C36C1884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12566A9-5C6B-83F6-4765-AFBFA20F3DE8}"/>
              </a:ext>
            </a:extLst>
          </p:cNvPr>
          <p:cNvSpPr txBox="1"/>
          <p:nvPr/>
        </p:nvSpPr>
        <p:spPr>
          <a:xfrm>
            <a:off x="948613" y="242391"/>
            <a:ext cx="671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企业运营阶段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--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市场部业务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4BD2762-2DF7-60B5-BB2A-A266999E5198}"/>
              </a:ext>
            </a:extLst>
          </p:cNvPr>
          <p:cNvSpPr txBox="1"/>
          <p:nvPr/>
        </p:nvSpPr>
        <p:spPr>
          <a:xfrm>
            <a:off x="621234" y="2404825"/>
            <a:ext cx="11021661" cy="240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任务一：广告投放；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注：企业根据销售计划，对销售市场进行广告投放。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         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满足临时开拓需求，可在其投放广告后下一季度，完成一个季度的竞单。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         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满足永久开拓需求，可在其投放广告后、或累积达到开拓费用后下一季度，永久在该市场中竞单 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任务二：市场情报。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注：可查看竞争对手所在区域。广告量投放最大的企业，可查看各个公司的市场份额占比。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E712E3F-1C15-BDD4-D5A0-1271A98C04E7}"/>
              </a:ext>
            </a:extLst>
          </p:cNvPr>
          <p:cNvSpPr txBox="1"/>
          <p:nvPr/>
        </p:nvSpPr>
        <p:spPr>
          <a:xfrm>
            <a:off x="850891" y="1841600"/>
            <a:ext cx="9842703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具体规则与说明，查看教学服务学习平台，或操作指导书。</a:t>
            </a:r>
            <a:endParaRPr lang="en-US" altLang="zh-CN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CBD20EF-D7FB-906B-7581-D2A54B3CE6F2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DE3F3E-4A8B-266E-8253-361AF0873254}"/>
              </a:ext>
            </a:extLst>
          </p:cNvPr>
          <p:cNvSpPr txBox="1"/>
          <p:nvPr/>
        </p:nvSpPr>
        <p:spPr>
          <a:xfrm>
            <a:off x="621234" y="991272"/>
            <a:ext cx="70404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8:20-11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12:00</a:t>
            </a:r>
          </a:p>
        </p:txBody>
      </p:sp>
    </p:spTree>
    <p:extLst>
      <p:ext uri="{BB962C8B-B14F-4D97-AF65-F5344CB8AC3E}">
        <p14:creationId xmlns:p14="http://schemas.microsoft.com/office/powerpoint/2010/main" val="2366242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6E3B15E-8F18-05D8-6C9C-1FB25EC0162D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1BE3C7A-B8F2-66BA-2D73-C608C9738577}"/>
              </a:ext>
            </a:extLst>
          </p:cNvPr>
          <p:cNvSpPr txBox="1"/>
          <p:nvPr/>
        </p:nvSpPr>
        <p:spPr>
          <a:xfrm>
            <a:off x="948613" y="242391"/>
            <a:ext cx="671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企业运营阶段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--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企管部业务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38539DA-8237-D67C-3FD1-F6B525047AFB}"/>
              </a:ext>
            </a:extLst>
          </p:cNvPr>
          <p:cNvSpPr txBox="1"/>
          <p:nvPr/>
        </p:nvSpPr>
        <p:spPr>
          <a:xfrm>
            <a:off x="621234" y="2594316"/>
            <a:ext cx="11021661" cy="1669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任务一：人力资源；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注：企业根据生产用工计划，完成对生产人员、研发人员的招聘任务。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任务二：资质认证。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注：可增加企业在竞单过程中的竞争优势，根据实际需要完成该任务。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C606D1D-5F25-3D1A-8CFD-5609E9EBD42A}"/>
              </a:ext>
            </a:extLst>
          </p:cNvPr>
          <p:cNvSpPr txBox="1"/>
          <p:nvPr/>
        </p:nvSpPr>
        <p:spPr>
          <a:xfrm>
            <a:off x="858206" y="1949490"/>
            <a:ext cx="9842703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具体规则与说明，查看教学服务学习平台，或操作指导书。</a:t>
            </a:r>
            <a:endParaRPr lang="en-US" altLang="zh-CN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5E948C1-9E37-694E-1B35-1131D0D9E9AF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3019A3B-3680-B54D-97D9-A53B1C3F5BCD}"/>
              </a:ext>
            </a:extLst>
          </p:cNvPr>
          <p:cNvSpPr txBox="1"/>
          <p:nvPr/>
        </p:nvSpPr>
        <p:spPr>
          <a:xfrm>
            <a:off x="621234" y="991272"/>
            <a:ext cx="70404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8:20-11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12:00</a:t>
            </a:r>
          </a:p>
        </p:txBody>
      </p:sp>
    </p:spTree>
    <p:extLst>
      <p:ext uri="{BB962C8B-B14F-4D97-AF65-F5344CB8AC3E}">
        <p14:creationId xmlns:p14="http://schemas.microsoft.com/office/powerpoint/2010/main" val="3778341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AA60933B-D94D-16B2-0C89-DF42A7AE1E44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42E5795-07F4-1A27-B42C-8EBBDA7AA0D4}"/>
              </a:ext>
            </a:extLst>
          </p:cNvPr>
          <p:cNvSpPr txBox="1"/>
          <p:nvPr/>
        </p:nvSpPr>
        <p:spPr>
          <a:xfrm>
            <a:off x="948613" y="242391"/>
            <a:ext cx="671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企业运营阶段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--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销售部业务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8F682D8-44A7-1971-1934-EE51555F3D00}"/>
              </a:ext>
            </a:extLst>
          </p:cNvPr>
          <p:cNvSpPr txBox="1"/>
          <p:nvPr/>
        </p:nvSpPr>
        <p:spPr>
          <a:xfrm>
            <a:off x="621234" y="2419455"/>
            <a:ext cx="11021661" cy="2824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任务一：市场竞单；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注：企业根据销售计划，开拓市场规划等，完成竞单环节，获得订单。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任务二：物流交付；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注：根据订单信息，完成国内物流货物合同签订、集货确认、发货等任务。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任务三：国际货代。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注：根据订单信息，完成货物出口合同签订、订舱、信用证办理、报关、报检等任务。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0F5432F-1B3E-0C42-C20E-0542C0CFC6A1}"/>
              </a:ext>
            </a:extLst>
          </p:cNvPr>
          <p:cNvSpPr txBox="1"/>
          <p:nvPr/>
        </p:nvSpPr>
        <p:spPr>
          <a:xfrm>
            <a:off x="880152" y="1834285"/>
            <a:ext cx="9842703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具体规则与说明，查看教学服务学习平台，或操作指导书。</a:t>
            </a:r>
            <a:endParaRPr lang="en-US" altLang="zh-CN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E07CD30-064E-674B-2E20-DFE9459D10B9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32D2487-3F4B-2F73-25FB-BE0661F90C78}"/>
              </a:ext>
            </a:extLst>
          </p:cNvPr>
          <p:cNvSpPr txBox="1"/>
          <p:nvPr/>
        </p:nvSpPr>
        <p:spPr>
          <a:xfrm>
            <a:off x="621234" y="991272"/>
            <a:ext cx="70404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8:20-11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12:00</a:t>
            </a:r>
          </a:p>
        </p:txBody>
      </p:sp>
    </p:spTree>
    <p:extLst>
      <p:ext uri="{BB962C8B-B14F-4D97-AF65-F5344CB8AC3E}">
        <p14:creationId xmlns:p14="http://schemas.microsoft.com/office/powerpoint/2010/main" val="2024235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AC98FF71-7313-1876-47F3-E1B072727AF8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7A55F7F-F9D3-7E27-8911-F83DD2C2D978}"/>
              </a:ext>
            </a:extLst>
          </p:cNvPr>
          <p:cNvSpPr txBox="1"/>
          <p:nvPr/>
        </p:nvSpPr>
        <p:spPr>
          <a:xfrm>
            <a:off x="948613" y="242391"/>
            <a:ext cx="671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企业运营阶段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--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财务部业务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A0A5C9-BB09-5095-80C2-3EB08B8DECE0}"/>
              </a:ext>
            </a:extLst>
          </p:cNvPr>
          <p:cNvSpPr txBox="1"/>
          <p:nvPr/>
        </p:nvSpPr>
        <p:spPr>
          <a:xfrm>
            <a:off x="585169" y="1876881"/>
            <a:ext cx="11021661" cy="5133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任务一：应收应付；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注：根据企业实际发生业务，完成资金的收款和付款任务。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任务二：报表制作；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注：根据企业实际发生业务，整理凭证，完成总账科目汇总表、利润表、资产负债表的制作。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任务三：纳税申报；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注：经营期每结束一年，完成一次所得税纳税申报、增值税纳税申报任务。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任务四：银行贷款；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注：根据企业资金需求，完成贷款业务，贷款金额、贷款期限、贷款利率前往银行咨询。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任务五：企业年检；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注：经营期每结束一年，完成一次企业年检申报任务。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任务六：审计业务。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注：根据各行政机构要求，完成企业外部审计业务。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FA0F372-6BE5-0282-CE84-C1581C1B1192}"/>
              </a:ext>
            </a:extLst>
          </p:cNvPr>
          <p:cNvSpPr txBox="1"/>
          <p:nvPr/>
        </p:nvSpPr>
        <p:spPr>
          <a:xfrm>
            <a:off x="850891" y="1497938"/>
            <a:ext cx="9842703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具体规则与说明，查看教学服务学习平台，或操作指导书。</a:t>
            </a:r>
            <a:endParaRPr lang="en-US" altLang="zh-CN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BE00C85-AFFA-69A7-0EFF-8FFB1303904F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E057304-76D8-0549-56FF-C6E2BA698436}"/>
              </a:ext>
            </a:extLst>
          </p:cNvPr>
          <p:cNvSpPr txBox="1"/>
          <p:nvPr/>
        </p:nvSpPr>
        <p:spPr>
          <a:xfrm>
            <a:off x="621234" y="991272"/>
            <a:ext cx="70404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8:20-11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12:00</a:t>
            </a:r>
          </a:p>
        </p:txBody>
      </p:sp>
    </p:spTree>
    <p:extLst>
      <p:ext uri="{BB962C8B-B14F-4D97-AF65-F5344CB8AC3E}">
        <p14:creationId xmlns:p14="http://schemas.microsoft.com/office/powerpoint/2010/main" val="992938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1070737">
            <a:off x="5323365" y="3431060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0" y="1798782"/>
            <a:ext cx="6031032" cy="3260436"/>
          </a:xfrm>
          <a:custGeom>
            <a:avLst/>
            <a:gdLst>
              <a:gd name="connsiteX0" fmla="*/ 0 w 6031032"/>
              <a:gd name="connsiteY0" fmla="*/ 0 h 3260436"/>
              <a:gd name="connsiteX1" fmla="*/ 6031032 w 6031032"/>
              <a:gd name="connsiteY1" fmla="*/ 0 h 3260436"/>
              <a:gd name="connsiteX2" fmla="*/ 4981356 w 6031032"/>
              <a:gd name="connsiteY2" fmla="*/ 3260436 h 3260436"/>
              <a:gd name="connsiteX3" fmla="*/ 0 w 6031032"/>
              <a:gd name="connsiteY3" fmla="*/ 3260436 h 326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1032" h="3260436">
                <a:moveTo>
                  <a:pt x="0" y="0"/>
                </a:moveTo>
                <a:lnTo>
                  <a:pt x="6031032" y="0"/>
                </a:lnTo>
                <a:lnTo>
                  <a:pt x="4981356" y="3260436"/>
                </a:lnTo>
                <a:lnTo>
                  <a:pt x="0" y="3260436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 rot="1070737">
            <a:off x="5513578" y="1622928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/>
          <p:cNvSpPr/>
          <p:nvPr/>
        </p:nvSpPr>
        <p:spPr>
          <a:xfrm rot="1070737">
            <a:off x="7573796" y="-243106"/>
            <a:ext cx="1319235" cy="1702798"/>
          </a:xfrm>
          <a:custGeom>
            <a:avLst/>
            <a:gdLst>
              <a:gd name="connsiteX0" fmla="*/ 0 w 1319235"/>
              <a:gd name="connsiteY0" fmla="*/ 424718 h 1702798"/>
              <a:gd name="connsiteX1" fmla="*/ 1319235 w 1319235"/>
              <a:gd name="connsiteY1" fmla="*/ 0 h 1702798"/>
              <a:gd name="connsiteX2" fmla="*/ 1319235 w 1319235"/>
              <a:gd name="connsiteY2" fmla="*/ 1278078 h 1702798"/>
              <a:gd name="connsiteX3" fmla="*/ 0 w 1319235"/>
              <a:gd name="connsiteY3" fmla="*/ 1702798 h 170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9235" h="1702798">
                <a:moveTo>
                  <a:pt x="0" y="424718"/>
                </a:moveTo>
                <a:lnTo>
                  <a:pt x="1319235" y="0"/>
                </a:lnTo>
                <a:lnTo>
                  <a:pt x="1319235" y="1278078"/>
                </a:lnTo>
                <a:lnTo>
                  <a:pt x="0" y="1702798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222103" y="1590851"/>
            <a:ext cx="2705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solidFill>
                  <a:srgbClr val="005CA1"/>
                </a:solidFill>
                <a:latin typeface="Century Gothic" panose="020B0502020202020204" pitchFamily="34" charset="0"/>
              </a:rPr>
              <a:t>06</a:t>
            </a:r>
            <a:endParaRPr lang="zh-CN" altLang="en-US" sz="9600" b="1" dirty="0">
              <a:solidFill>
                <a:srgbClr val="005CA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C054AAB-3ACB-49F7-CCDE-96F0B884CDBE}"/>
              </a:ext>
            </a:extLst>
          </p:cNvPr>
          <p:cNvSpPr txBox="1"/>
          <p:nvPr/>
        </p:nvSpPr>
        <p:spPr>
          <a:xfrm>
            <a:off x="7222103" y="3160511"/>
            <a:ext cx="2940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5CA1"/>
                </a:solidFill>
                <a:latin typeface="破产黑体-Bold" charset="0"/>
                <a:ea typeface="破产黑体-Bold" charset="0"/>
              </a:rPr>
              <a:t>总结研讨阶段</a:t>
            </a:r>
            <a:endParaRPr lang="en-US" altLang="zh-CN" sz="3600" b="1" dirty="0">
              <a:solidFill>
                <a:srgbClr val="005CA1"/>
              </a:solidFill>
              <a:latin typeface="破产黑体-Bold" charset="0"/>
              <a:ea typeface="破产黑体-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14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/>
        </p:nvSpPr>
        <p:spPr>
          <a:xfrm>
            <a:off x="5579792" y="0"/>
            <a:ext cx="6612208" cy="6858000"/>
          </a:xfrm>
          <a:custGeom>
            <a:avLst/>
            <a:gdLst>
              <a:gd name="connsiteX0" fmla="*/ 2207887 w 6612208"/>
              <a:gd name="connsiteY0" fmla="*/ 0 h 6858000"/>
              <a:gd name="connsiteX1" fmla="*/ 6612208 w 6612208"/>
              <a:gd name="connsiteY1" fmla="*/ 0 h 6858000"/>
              <a:gd name="connsiteX2" fmla="*/ 6612208 w 6612208"/>
              <a:gd name="connsiteY2" fmla="*/ 6858000 h 6858000"/>
              <a:gd name="connsiteX3" fmla="*/ 0 w 661220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2208" h="6858000">
                <a:moveTo>
                  <a:pt x="2207887" y="0"/>
                </a:moveTo>
                <a:lnTo>
                  <a:pt x="6612208" y="0"/>
                </a:lnTo>
                <a:lnTo>
                  <a:pt x="6612208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295400" y="1507830"/>
            <a:ext cx="4800600" cy="830997"/>
            <a:chOff x="6751343" y="2717618"/>
            <a:chExt cx="4800600" cy="830997"/>
          </a:xfrm>
        </p:grpSpPr>
        <p:sp>
          <p:nvSpPr>
            <p:cNvPr id="10" name="文本框 9"/>
            <p:cNvSpPr txBox="1"/>
            <p:nvPr/>
          </p:nvSpPr>
          <p:spPr>
            <a:xfrm>
              <a:off x="6751343" y="2717618"/>
              <a:ext cx="965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005CA1"/>
                  </a:solidFill>
                  <a:latin typeface="Century Gothic" panose="020B0502020202020204" pitchFamily="34" charset="0"/>
                </a:rPr>
                <a:t>01.</a:t>
              </a:r>
              <a:endParaRPr lang="zh-CN" altLang="en-US" sz="4800" dirty="0">
                <a:solidFill>
                  <a:srgbClr val="005CA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799093" y="2976720"/>
              <a:ext cx="3752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破产黑体-Bold" panose="00000500000000000000" pitchFamily="2" charset="-122"/>
                  <a:ea typeface="破产黑体-Bold" panose="00000500000000000000" pitchFamily="2" charset="-122"/>
                </a:rPr>
                <a:t>实训准备阶段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95400" y="2228453"/>
            <a:ext cx="4800600" cy="829945"/>
            <a:chOff x="6751343" y="2717618"/>
            <a:chExt cx="4800600" cy="827247"/>
          </a:xfrm>
        </p:grpSpPr>
        <p:sp>
          <p:nvSpPr>
            <p:cNvPr id="14" name="文本框 13"/>
            <p:cNvSpPr txBox="1"/>
            <p:nvPr/>
          </p:nvSpPr>
          <p:spPr>
            <a:xfrm>
              <a:off x="6751343" y="2717618"/>
              <a:ext cx="965200" cy="827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005CA1"/>
                  </a:solidFill>
                  <a:latin typeface="Century Gothic" panose="020B0502020202020204" pitchFamily="34" charset="0"/>
                </a:rPr>
                <a:t>02.</a:t>
              </a:r>
              <a:endParaRPr lang="zh-CN" altLang="en-US" sz="4800" dirty="0">
                <a:solidFill>
                  <a:srgbClr val="005CA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799093" y="2961492"/>
              <a:ext cx="3752850" cy="521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破产黑体-Bold" panose="00000500000000000000" pitchFamily="2" charset="-122"/>
                </a:rPr>
                <a:t>用户注册阶段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295400" y="2949076"/>
            <a:ext cx="4800600" cy="830997"/>
            <a:chOff x="6751343" y="2717618"/>
            <a:chExt cx="4800600" cy="830997"/>
          </a:xfrm>
        </p:grpSpPr>
        <p:sp>
          <p:nvSpPr>
            <p:cNvPr id="18" name="文本框 17"/>
            <p:cNvSpPr txBox="1"/>
            <p:nvPr/>
          </p:nvSpPr>
          <p:spPr>
            <a:xfrm>
              <a:off x="6751343" y="2717618"/>
              <a:ext cx="965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>
                  <a:solidFill>
                    <a:srgbClr val="005CA1"/>
                  </a:solidFill>
                  <a:latin typeface="Century Gothic" panose="020B0502020202020204" pitchFamily="34" charset="0"/>
                </a:rPr>
                <a:t>03.</a:t>
              </a:r>
              <a:endParaRPr lang="zh-CN" altLang="en-US" sz="4800">
                <a:solidFill>
                  <a:srgbClr val="005CA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799093" y="2947854"/>
              <a:ext cx="3752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破产黑体-Bold" charset="0"/>
                  <a:ea typeface="破产黑体-Bold" charset="0"/>
                </a:rPr>
                <a:t>企业注册阶段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295400" y="3669700"/>
            <a:ext cx="4800600" cy="830997"/>
            <a:chOff x="6751343" y="2717618"/>
            <a:chExt cx="4800600" cy="830997"/>
          </a:xfrm>
        </p:grpSpPr>
        <p:sp>
          <p:nvSpPr>
            <p:cNvPr id="22" name="文本框 21"/>
            <p:cNvSpPr txBox="1"/>
            <p:nvPr/>
          </p:nvSpPr>
          <p:spPr>
            <a:xfrm>
              <a:off x="6751343" y="2717618"/>
              <a:ext cx="965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005CA1"/>
                  </a:solidFill>
                  <a:latin typeface="Century Gothic" panose="020B0502020202020204" pitchFamily="34" charset="0"/>
                </a:rPr>
                <a:t>04.</a:t>
              </a:r>
              <a:endParaRPr lang="zh-CN" altLang="en-US" sz="4800" dirty="0">
                <a:solidFill>
                  <a:srgbClr val="005CA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799093" y="2933722"/>
              <a:ext cx="3752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破产黑体-Bold" charset="0"/>
                  <a:ea typeface="破产黑体-Bold" charset="0"/>
                </a:rPr>
                <a:t>企业运营阶段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endParaRPr>
            </a:p>
          </p:txBody>
        </p:sp>
      </p:grpSp>
      <p:sp>
        <p:nvSpPr>
          <p:cNvPr id="30" name="任意多边形: 形状 29"/>
          <p:cNvSpPr/>
          <p:nvPr/>
        </p:nvSpPr>
        <p:spPr>
          <a:xfrm>
            <a:off x="5579792" y="0"/>
            <a:ext cx="6612208" cy="6858000"/>
          </a:xfrm>
          <a:custGeom>
            <a:avLst/>
            <a:gdLst>
              <a:gd name="connsiteX0" fmla="*/ 2207887 w 6612208"/>
              <a:gd name="connsiteY0" fmla="*/ 0 h 6858000"/>
              <a:gd name="connsiteX1" fmla="*/ 6612208 w 6612208"/>
              <a:gd name="connsiteY1" fmla="*/ 0 h 6858000"/>
              <a:gd name="connsiteX2" fmla="*/ 6612208 w 6612208"/>
              <a:gd name="connsiteY2" fmla="*/ 6858000 h 6858000"/>
              <a:gd name="connsiteX3" fmla="*/ 0 w 661220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2208" h="6858000">
                <a:moveTo>
                  <a:pt x="2207887" y="0"/>
                </a:moveTo>
                <a:lnTo>
                  <a:pt x="6612208" y="0"/>
                </a:lnTo>
                <a:lnTo>
                  <a:pt x="661220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5CA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865054" y="3435788"/>
            <a:ext cx="2945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>
                <a:solidFill>
                  <a:schemeClr val="bg1"/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3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456326" y="2473735"/>
            <a:ext cx="1763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>
                <a:solidFill>
                  <a:schemeClr val="bg1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目录</a:t>
            </a:r>
          </a:p>
        </p:txBody>
      </p:sp>
      <p:sp>
        <p:nvSpPr>
          <p:cNvPr id="35" name="任意多边形: 形状 34"/>
          <p:cNvSpPr/>
          <p:nvPr/>
        </p:nvSpPr>
        <p:spPr>
          <a:xfrm rot="1070737">
            <a:off x="1104808" y="-110327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1AF1FDE-CDE1-D1E5-B2C8-F5CDDF0D3A30}"/>
              </a:ext>
            </a:extLst>
          </p:cNvPr>
          <p:cNvGrpSpPr/>
          <p:nvPr/>
        </p:nvGrpSpPr>
        <p:grpSpPr>
          <a:xfrm>
            <a:off x="1295400" y="4383344"/>
            <a:ext cx="4800600" cy="830997"/>
            <a:chOff x="6751343" y="2717618"/>
            <a:chExt cx="4800600" cy="830997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3BEBCE43-FB9A-C096-3939-2463E1674FAF}"/>
                </a:ext>
              </a:extLst>
            </p:cNvPr>
            <p:cNvSpPr txBox="1"/>
            <p:nvPr/>
          </p:nvSpPr>
          <p:spPr>
            <a:xfrm>
              <a:off x="6751343" y="2717618"/>
              <a:ext cx="965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005CA1"/>
                  </a:solidFill>
                  <a:latin typeface="Century Gothic" panose="020B0502020202020204" pitchFamily="34" charset="0"/>
                </a:rPr>
                <a:t>05.</a:t>
              </a:r>
              <a:endParaRPr lang="zh-CN" altLang="en-US" sz="4800" dirty="0">
                <a:solidFill>
                  <a:srgbClr val="005CA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C7EBCB7F-7F43-1AEA-509B-FC60E1148AC3}"/>
                </a:ext>
              </a:extLst>
            </p:cNvPr>
            <p:cNvSpPr txBox="1"/>
            <p:nvPr/>
          </p:nvSpPr>
          <p:spPr>
            <a:xfrm>
              <a:off x="7799093" y="2933722"/>
              <a:ext cx="3752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破产黑体-Bold" charset="0"/>
                  <a:ea typeface="破产黑体-Bold" charset="0"/>
                </a:rPr>
                <a:t>总结研讨阶段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F3635A6-1849-2A6C-4CD4-D079F3CF8EC7}"/>
              </a:ext>
            </a:extLst>
          </p:cNvPr>
          <p:cNvSpPr txBox="1"/>
          <p:nvPr/>
        </p:nvSpPr>
        <p:spPr>
          <a:xfrm>
            <a:off x="948613" y="242391"/>
            <a:ext cx="671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总结研讨阶段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A343DD5-1DCA-6C65-66E4-452552235357}"/>
              </a:ext>
            </a:extLst>
          </p:cNvPr>
          <p:cNvSpPr txBox="1"/>
          <p:nvPr/>
        </p:nvSpPr>
        <p:spPr>
          <a:xfrm>
            <a:off x="621234" y="2183883"/>
            <a:ext cx="11021661" cy="2490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任务一：每个机构制作总结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PPT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注：每个团队，上台演讲，就实训任务，进行总结性发言。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任务二：总结材料归档；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注：实验结束后，每个团队将实验单据等实验材料，整理归档，实验教具入库。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任务三：实验场地保洁；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注：实验课程结束后，各个机构，团结协作，完成实验场地的保洁任务。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0BFE86A-53A0-163A-5204-D5F6BEBDDDBF}"/>
              </a:ext>
            </a:extLst>
          </p:cNvPr>
          <p:cNvSpPr txBox="1"/>
          <p:nvPr/>
        </p:nvSpPr>
        <p:spPr>
          <a:xfrm>
            <a:off x="621234" y="991272"/>
            <a:ext cx="70404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14:00-17:00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/>
          <p:cNvSpPr/>
          <p:nvPr/>
        </p:nvSpPr>
        <p:spPr>
          <a:xfrm>
            <a:off x="982663" y="0"/>
            <a:ext cx="1596505" cy="1886857"/>
          </a:xfrm>
          <a:prstGeom prst="parallelogram">
            <a:avLst>
              <a:gd name="adj" fmla="val 37996"/>
            </a:avLst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56567" y="2977010"/>
            <a:ext cx="453353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5CA1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感谢您的聆听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/>
          <a:srcRect t="22704"/>
          <a:stretch>
            <a:fillRect/>
          </a:stretch>
        </p:blipFill>
        <p:spPr>
          <a:xfrm>
            <a:off x="4586512" y="0"/>
            <a:ext cx="825937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1070737">
            <a:off x="5323365" y="3431060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0" y="1798782"/>
            <a:ext cx="6031032" cy="3260436"/>
          </a:xfrm>
          <a:custGeom>
            <a:avLst/>
            <a:gdLst>
              <a:gd name="connsiteX0" fmla="*/ 0 w 6031032"/>
              <a:gd name="connsiteY0" fmla="*/ 0 h 3260436"/>
              <a:gd name="connsiteX1" fmla="*/ 6031032 w 6031032"/>
              <a:gd name="connsiteY1" fmla="*/ 0 h 3260436"/>
              <a:gd name="connsiteX2" fmla="*/ 4981356 w 6031032"/>
              <a:gd name="connsiteY2" fmla="*/ 3260436 h 3260436"/>
              <a:gd name="connsiteX3" fmla="*/ 0 w 6031032"/>
              <a:gd name="connsiteY3" fmla="*/ 3260436 h 326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1032" h="3260436">
                <a:moveTo>
                  <a:pt x="0" y="0"/>
                </a:moveTo>
                <a:lnTo>
                  <a:pt x="6031032" y="0"/>
                </a:lnTo>
                <a:lnTo>
                  <a:pt x="4981356" y="3260436"/>
                </a:lnTo>
                <a:lnTo>
                  <a:pt x="0" y="3260436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 rot="1070737">
            <a:off x="5513578" y="1622928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/>
          <p:cNvSpPr/>
          <p:nvPr/>
        </p:nvSpPr>
        <p:spPr>
          <a:xfrm rot="1070737">
            <a:off x="7573796" y="-243106"/>
            <a:ext cx="1319235" cy="1702798"/>
          </a:xfrm>
          <a:custGeom>
            <a:avLst/>
            <a:gdLst>
              <a:gd name="connsiteX0" fmla="*/ 0 w 1319235"/>
              <a:gd name="connsiteY0" fmla="*/ 424718 h 1702798"/>
              <a:gd name="connsiteX1" fmla="*/ 1319235 w 1319235"/>
              <a:gd name="connsiteY1" fmla="*/ 0 h 1702798"/>
              <a:gd name="connsiteX2" fmla="*/ 1319235 w 1319235"/>
              <a:gd name="connsiteY2" fmla="*/ 1278078 h 1702798"/>
              <a:gd name="connsiteX3" fmla="*/ 0 w 1319235"/>
              <a:gd name="connsiteY3" fmla="*/ 1702798 h 170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9235" h="1702798">
                <a:moveTo>
                  <a:pt x="0" y="424718"/>
                </a:moveTo>
                <a:lnTo>
                  <a:pt x="1319235" y="0"/>
                </a:lnTo>
                <a:lnTo>
                  <a:pt x="1319235" y="1278078"/>
                </a:lnTo>
                <a:lnTo>
                  <a:pt x="0" y="1702798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222103" y="3160511"/>
            <a:ext cx="483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5CA1"/>
                </a:solidFill>
                <a:latin typeface="破产黑体-Bold" charset="0"/>
                <a:ea typeface="破产黑体-Bold" panose="00000500000000000000" pitchFamily="2" charset="-122"/>
              </a:rPr>
              <a:t>实训准备阶段</a:t>
            </a:r>
            <a:endParaRPr lang="zh-CN" altLang="en-US" sz="3600" b="1" dirty="0">
              <a:solidFill>
                <a:srgbClr val="005CA1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222103" y="1590851"/>
            <a:ext cx="2705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solidFill>
                  <a:srgbClr val="005CA1"/>
                </a:solidFill>
                <a:latin typeface="Century Gothic" panose="020B0502020202020204" pitchFamily="34" charset="0"/>
              </a:rPr>
              <a:t>01</a:t>
            </a:r>
            <a:endParaRPr lang="zh-CN" altLang="en-US" sz="9600" b="1" dirty="0">
              <a:solidFill>
                <a:srgbClr val="005CA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111632D-5B65-2162-CA37-321D3897F280}"/>
              </a:ext>
            </a:extLst>
          </p:cNvPr>
          <p:cNvSpPr txBox="1"/>
          <p:nvPr/>
        </p:nvSpPr>
        <p:spPr>
          <a:xfrm>
            <a:off x="948613" y="242391"/>
            <a:ext cx="6859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实训准备阶段</a:t>
            </a: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80DADC52-5D51-9B28-8EB4-5368C1F9F06C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6B9BCF8-0F63-6320-E8C6-33B7F4BF0F3E}"/>
              </a:ext>
            </a:extLst>
          </p:cNvPr>
          <p:cNvSpPr txBox="1"/>
          <p:nvPr/>
        </p:nvSpPr>
        <p:spPr>
          <a:xfrm>
            <a:off x="948613" y="2089144"/>
            <a:ext cx="11021661" cy="4521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任务一：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CEO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竞选（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8:50-9:30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）；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注：每个班级共计</a:t>
            </a:r>
            <a:r>
              <a:rPr lang="en-US" altLang="zh-CN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N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个组，每个组分别扮演不同的职能角色，且需要一位领导者，非你莫属，加油！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任务二：制作招聘海报（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9:30-11:00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）；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注：每个组的领导者制作招聘海报，根据企业类型及岗位需求，完成其内容。</a:t>
            </a:r>
            <a:endParaRPr lang="en-US" altLang="zh-CN" sz="1600" b="1" dirty="0">
              <a:solidFill>
                <a:srgbClr val="FF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                       </a:t>
            </a:r>
            <a:r>
              <a:rPr lang="zh-CN" altLang="en-US" sz="1600" b="1" dirty="0">
                <a:solidFill>
                  <a:srgbClr val="FF0000"/>
                </a:solidFill>
                <a:ea typeface="破产黑体-Bold" panose="00000500000000000000" pitchFamily="2" charset="-122"/>
              </a:rPr>
              <a:t>其他人员完成简历制作，便于介绍自己并加入心仪的企业。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任务三：招聘会，完成团队组建（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11:00-11:30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）；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注：每组的领导者根据招聘需求，完成人员招聘工作。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任务四：领取办公用品（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11:30-11:45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） ；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注：根据教师发放的任务，或领取办公用品，用于后续实验课程。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任务五：办公位入驻（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11:45-12:00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） 。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 </a:t>
            </a:r>
            <a:r>
              <a:rPr lang="zh-CN" altLang="en-US" sz="1600" b="1" dirty="0">
                <a:solidFill>
                  <a:srgbClr val="FF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注：根据教师安排，入驻企业办公工位，完成实验任务。</a:t>
            </a:r>
            <a:endParaRPr lang="en-US" altLang="zh-CN" sz="1600" b="1" dirty="0">
              <a:solidFill>
                <a:srgbClr val="FF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375F15D-6732-C281-FEAA-8036DA6C6A3C}"/>
              </a:ext>
            </a:extLst>
          </p:cNvPr>
          <p:cNvSpPr txBox="1"/>
          <p:nvPr/>
        </p:nvSpPr>
        <p:spPr>
          <a:xfrm>
            <a:off x="5183796" y="268480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http://mc.sz.fytech.net:8181/index/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3CE7535-3962-E338-8052-7BB6F894A13E}"/>
              </a:ext>
            </a:extLst>
          </p:cNvPr>
          <p:cNvSpPr txBox="1"/>
          <p:nvPr/>
        </p:nvSpPr>
        <p:spPr>
          <a:xfrm>
            <a:off x="997177" y="1207059"/>
            <a:ext cx="1102166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10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31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8:20-12:00</a:t>
            </a:r>
          </a:p>
        </p:txBody>
      </p:sp>
    </p:spTree>
    <p:extLst>
      <p:ext uri="{BB962C8B-B14F-4D97-AF65-F5344CB8AC3E}">
        <p14:creationId xmlns:p14="http://schemas.microsoft.com/office/powerpoint/2010/main" val="103111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1070737">
            <a:off x="5323365" y="3431060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0" y="1798782"/>
            <a:ext cx="6031032" cy="3260436"/>
          </a:xfrm>
          <a:custGeom>
            <a:avLst/>
            <a:gdLst>
              <a:gd name="connsiteX0" fmla="*/ 0 w 6031032"/>
              <a:gd name="connsiteY0" fmla="*/ 0 h 3260436"/>
              <a:gd name="connsiteX1" fmla="*/ 6031032 w 6031032"/>
              <a:gd name="connsiteY1" fmla="*/ 0 h 3260436"/>
              <a:gd name="connsiteX2" fmla="*/ 4981356 w 6031032"/>
              <a:gd name="connsiteY2" fmla="*/ 3260436 h 3260436"/>
              <a:gd name="connsiteX3" fmla="*/ 0 w 6031032"/>
              <a:gd name="connsiteY3" fmla="*/ 3260436 h 326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1032" h="3260436">
                <a:moveTo>
                  <a:pt x="0" y="0"/>
                </a:moveTo>
                <a:lnTo>
                  <a:pt x="6031032" y="0"/>
                </a:lnTo>
                <a:lnTo>
                  <a:pt x="4981356" y="3260436"/>
                </a:lnTo>
                <a:lnTo>
                  <a:pt x="0" y="3260436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 rot="1070737">
            <a:off x="5513578" y="1622928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/>
          <p:cNvSpPr/>
          <p:nvPr/>
        </p:nvSpPr>
        <p:spPr>
          <a:xfrm rot="1070737">
            <a:off x="7573796" y="-243106"/>
            <a:ext cx="1319235" cy="1702798"/>
          </a:xfrm>
          <a:custGeom>
            <a:avLst/>
            <a:gdLst>
              <a:gd name="connsiteX0" fmla="*/ 0 w 1319235"/>
              <a:gd name="connsiteY0" fmla="*/ 424718 h 1702798"/>
              <a:gd name="connsiteX1" fmla="*/ 1319235 w 1319235"/>
              <a:gd name="connsiteY1" fmla="*/ 0 h 1702798"/>
              <a:gd name="connsiteX2" fmla="*/ 1319235 w 1319235"/>
              <a:gd name="connsiteY2" fmla="*/ 1278078 h 1702798"/>
              <a:gd name="connsiteX3" fmla="*/ 0 w 1319235"/>
              <a:gd name="connsiteY3" fmla="*/ 1702798 h 170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9235" h="1702798">
                <a:moveTo>
                  <a:pt x="0" y="424718"/>
                </a:moveTo>
                <a:lnTo>
                  <a:pt x="1319235" y="0"/>
                </a:lnTo>
                <a:lnTo>
                  <a:pt x="1319235" y="1278078"/>
                </a:lnTo>
                <a:lnTo>
                  <a:pt x="0" y="1702798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222103" y="1590851"/>
            <a:ext cx="2705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>
                <a:solidFill>
                  <a:srgbClr val="005CA1"/>
                </a:solidFill>
                <a:latin typeface="Century Gothic" panose="020B0502020202020204" pitchFamily="34" charset="0"/>
              </a:rPr>
              <a:t>03</a:t>
            </a:r>
            <a:endParaRPr lang="zh-CN" altLang="en-US" sz="9600" b="1">
              <a:solidFill>
                <a:srgbClr val="005CA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82CF107-2FE6-841C-13EC-15DC6B6B51AD}"/>
              </a:ext>
            </a:extLst>
          </p:cNvPr>
          <p:cNvSpPr txBox="1"/>
          <p:nvPr/>
        </p:nvSpPr>
        <p:spPr>
          <a:xfrm>
            <a:off x="7222103" y="3160511"/>
            <a:ext cx="2940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05CA1"/>
                </a:solidFill>
                <a:latin typeface="破产黑体-Bold" charset="0"/>
                <a:ea typeface="破产黑体-Bold" charset="0"/>
              </a:rPr>
              <a:t>用户注册阶段</a:t>
            </a:r>
            <a:endParaRPr lang="en-US" altLang="zh-CN" sz="3600" b="1" dirty="0">
              <a:solidFill>
                <a:srgbClr val="005CA1"/>
              </a:solidFill>
              <a:latin typeface="破产黑体-Bold" charset="0"/>
              <a:ea typeface="破产黑体-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976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DAE637A-3548-FE3E-1BF9-7DA28F9582DA}"/>
              </a:ext>
            </a:extLst>
          </p:cNvPr>
          <p:cNvSpPr txBox="1"/>
          <p:nvPr/>
        </p:nvSpPr>
        <p:spPr>
          <a:xfrm>
            <a:off x="948613" y="242391"/>
            <a:ext cx="6859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用户注册阶段</a:t>
            </a: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3902A751-7ACA-241A-BB55-E927506339F1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EA550FC-A779-0776-C3CA-0222FCC1A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849" y="4725902"/>
            <a:ext cx="3605773" cy="19870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2DA47C9-DA90-93E3-387E-B243D15DC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333" y="4725901"/>
            <a:ext cx="3579627" cy="198702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12A1404-0F7C-9025-2320-6410CC395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2511" y="4725902"/>
            <a:ext cx="3579627" cy="198702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9A0165D0-633E-1C0C-556F-C1890D3B8B39}"/>
              </a:ext>
            </a:extLst>
          </p:cNvPr>
          <p:cNvSpPr txBox="1"/>
          <p:nvPr/>
        </p:nvSpPr>
        <p:spPr>
          <a:xfrm>
            <a:off x="704995" y="1364952"/>
            <a:ext cx="11021661" cy="3291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第一步：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电脑安装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Google Chrome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浏览器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第二步：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在网址中输入登录地址：</a:t>
            </a:r>
            <a:r>
              <a:rPr lang="en-US" altLang="zh-CN" sz="1600" b="1" dirty="0">
                <a:solidFill>
                  <a:srgbClr val="0070C0"/>
                </a:solidFill>
                <a:ea typeface="破产黑体-Bold" panose="00000500000000000000" pitchFamily="2" charset="-12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http://192.168.33.78:8080/crossm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破产黑体-Bold" panose="00000500000000000000" pitchFamily="2" charset="-122"/>
              </a:rPr>
              <a:t>打开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“虚拟仿真综合实训平台”；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第三步：点击右侧头像标志；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第四步：点击“注册”按钮；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第五步：输入用户信息。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   </a:t>
            </a:r>
            <a:r>
              <a:rPr lang="zh-CN" altLang="en-US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用    户    名    邮    箱 ： 输入的内容为邮箱格式的用户名，如：</a:t>
            </a:r>
            <a:r>
              <a:rPr lang="en-US" altLang="zh-CN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123@qq.com</a:t>
            </a:r>
            <a:r>
              <a:rPr lang="zh-CN" altLang="en-US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，此用户名不需要验证</a:t>
            </a:r>
            <a:endParaRPr lang="en-US" altLang="zh-CN" sz="1200" b="1" dirty="0">
              <a:solidFill>
                <a:srgbClr val="C0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   </a:t>
            </a:r>
            <a:r>
              <a:rPr lang="zh-CN" altLang="en-US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密                          码 ： </a:t>
            </a:r>
            <a:r>
              <a:rPr lang="zh-CN" altLang="en-US" sz="1200" b="1" dirty="0">
                <a:solidFill>
                  <a:srgbClr val="C00000"/>
                </a:solidFill>
                <a:ea typeface="破产黑体-Bold" panose="00000500000000000000" pitchFamily="2" charset="-122"/>
              </a:rPr>
              <a:t>输入</a:t>
            </a:r>
            <a:r>
              <a:rPr lang="en-US" altLang="zh-CN" sz="1200" b="1" dirty="0">
                <a:solidFill>
                  <a:srgbClr val="C00000"/>
                </a:solidFill>
                <a:ea typeface="破产黑体-Bold" panose="00000500000000000000" pitchFamily="2" charset="-122"/>
              </a:rPr>
              <a:t>8-30</a:t>
            </a:r>
            <a:r>
              <a:rPr lang="zh-CN" altLang="en-US" sz="1200" b="1" dirty="0">
                <a:solidFill>
                  <a:srgbClr val="C00000"/>
                </a:solidFill>
                <a:ea typeface="破产黑体-Bold" panose="00000500000000000000" pitchFamily="2" charset="-122"/>
              </a:rPr>
              <a:t>位的密码，密码中必须包含大小写字母、数字、特殊字符</a:t>
            </a:r>
            <a:endParaRPr lang="en-US" altLang="zh-CN" sz="1200" b="1" dirty="0">
              <a:solidFill>
                <a:srgbClr val="C00000"/>
              </a:solidFill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   </a:t>
            </a:r>
            <a:r>
              <a:rPr lang="zh-CN" altLang="en-US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姓                          名 ： 学生真实姓名</a:t>
            </a:r>
            <a:endParaRPr lang="en-US" altLang="zh-CN" sz="1200" b="1" dirty="0">
              <a:solidFill>
                <a:srgbClr val="C0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   </a:t>
            </a:r>
            <a:r>
              <a:rPr lang="zh-CN" altLang="en-US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学                          号 ： 真实学号</a:t>
            </a:r>
            <a:endParaRPr lang="en-US" altLang="zh-CN" sz="1200" b="1" dirty="0">
              <a:solidFill>
                <a:srgbClr val="C0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                 </a:t>
            </a:r>
            <a:r>
              <a:rPr lang="zh-CN" altLang="en-US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小组注册编码</a:t>
            </a:r>
            <a:r>
              <a:rPr lang="zh-CN" altLang="en-US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  <a:sym typeface="Wingdings" panose="05000000000000000000" pitchFamily="2" charset="2"/>
              </a:rPr>
              <a:t>8</a:t>
            </a:r>
            <a:r>
              <a:rPr lang="zh-CN" altLang="en-US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  <a:sym typeface="Wingdings" panose="05000000000000000000" pitchFamily="2" charset="2"/>
              </a:rPr>
              <a:t>位） ： 教师分配（注册编码分</a:t>
            </a:r>
            <a:r>
              <a:rPr lang="en-US" altLang="zh-CN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  <a:sym typeface="Wingdings" panose="05000000000000000000" pitchFamily="2" charset="2"/>
              </a:rPr>
              <a:t>CEO</a:t>
            </a:r>
            <a:r>
              <a:rPr lang="zh-CN" altLang="en-US" sz="12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  <a:sym typeface="Wingdings" panose="05000000000000000000" pitchFamily="2" charset="2"/>
              </a:rPr>
              <a:t>和员工编码，请根据企业团队内部分工使用）</a:t>
            </a:r>
            <a:endParaRPr lang="zh-CN" altLang="en-US" sz="1200" b="1" dirty="0">
              <a:solidFill>
                <a:srgbClr val="C0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FF44CBD-1D75-8755-8C28-5200DE372DDF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A9C1A74-E991-43C2-7D4D-253D8EC3E8B3}"/>
              </a:ext>
            </a:extLst>
          </p:cNvPr>
          <p:cNvSpPr txBox="1"/>
          <p:nvPr/>
        </p:nvSpPr>
        <p:spPr>
          <a:xfrm>
            <a:off x="704995" y="843392"/>
            <a:ext cx="1102166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10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31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14:00-14:30</a:t>
            </a:r>
          </a:p>
        </p:txBody>
      </p:sp>
    </p:spTree>
    <p:extLst>
      <p:ext uri="{BB962C8B-B14F-4D97-AF65-F5344CB8AC3E}">
        <p14:creationId xmlns:p14="http://schemas.microsoft.com/office/powerpoint/2010/main" val="1593730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1070737">
            <a:off x="5323365" y="3431060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0" y="1798782"/>
            <a:ext cx="6031032" cy="3260436"/>
          </a:xfrm>
          <a:custGeom>
            <a:avLst/>
            <a:gdLst>
              <a:gd name="connsiteX0" fmla="*/ 0 w 6031032"/>
              <a:gd name="connsiteY0" fmla="*/ 0 h 3260436"/>
              <a:gd name="connsiteX1" fmla="*/ 6031032 w 6031032"/>
              <a:gd name="connsiteY1" fmla="*/ 0 h 3260436"/>
              <a:gd name="connsiteX2" fmla="*/ 4981356 w 6031032"/>
              <a:gd name="connsiteY2" fmla="*/ 3260436 h 3260436"/>
              <a:gd name="connsiteX3" fmla="*/ 0 w 6031032"/>
              <a:gd name="connsiteY3" fmla="*/ 3260436 h 326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1032" h="3260436">
                <a:moveTo>
                  <a:pt x="0" y="0"/>
                </a:moveTo>
                <a:lnTo>
                  <a:pt x="6031032" y="0"/>
                </a:lnTo>
                <a:lnTo>
                  <a:pt x="4981356" y="3260436"/>
                </a:lnTo>
                <a:lnTo>
                  <a:pt x="0" y="3260436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 rot="1070737">
            <a:off x="5513578" y="1622928"/>
            <a:ext cx="580557" cy="3612145"/>
          </a:xfrm>
          <a:custGeom>
            <a:avLst/>
            <a:gdLst>
              <a:gd name="connsiteX0" fmla="*/ 0 w 580557"/>
              <a:gd name="connsiteY0" fmla="*/ 186906 h 3612145"/>
              <a:gd name="connsiteX1" fmla="*/ 580557 w 580557"/>
              <a:gd name="connsiteY1" fmla="*/ 0 h 3612145"/>
              <a:gd name="connsiteX2" fmla="*/ 580557 w 580557"/>
              <a:gd name="connsiteY2" fmla="*/ 3425238 h 3612145"/>
              <a:gd name="connsiteX3" fmla="*/ 0 w 580557"/>
              <a:gd name="connsiteY3" fmla="*/ 3612145 h 361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3612145">
                <a:moveTo>
                  <a:pt x="0" y="186906"/>
                </a:moveTo>
                <a:lnTo>
                  <a:pt x="580557" y="0"/>
                </a:lnTo>
                <a:lnTo>
                  <a:pt x="580557" y="3425238"/>
                </a:lnTo>
                <a:lnTo>
                  <a:pt x="0" y="3612145"/>
                </a:lnTo>
                <a:close/>
              </a:path>
            </a:pathLst>
          </a:cu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/>
          <p:cNvSpPr/>
          <p:nvPr/>
        </p:nvSpPr>
        <p:spPr>
          <a:xfrm rot="1070737">
            <a:off x="7573796" y="-243106"/>
            <a:ext cx="1319235" cy="1702798"/>
          </a:xfrm>
          <a:custGeom>
            <a:avLst/>
            <a:gdLst>
              <a:gd name="connsiteX0" fmla="*/ 0 w 1319235"/>
              <a:gd name="connsiteY0" fmla="*/ 424718 h 1702798"/>
              <a:gd name="connsiteX1" fmla="*/ 1319235 w 1319235"/>
              <a:gd name="connsiteY1" fmla="*/ 0 h 1702798"/>
              <a:gd name="connsiteX2" fmla="*/ 1319235 w 1319235"/>
              <a:gd name="connsiteY2" fmla="*/ 1278078 h 1702798"/>
              <a:gd name="connsiteX3" fmla="*/ 0 w 1319235"/>
              <a:gd name="connsiteY3" fmla="*/ 1702798 h 170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9235" h="1702798">
                <a:moveTo>
                  <a:pt x="0" y="424718"/>
                </a:moveTo>
                <a:lnTo>
                  <a:pt x="1319235" y="0"/>
                </a:lnTo>
                <a:lnTo>
                  <a:pt x="1319235" y="1278078"/>
                </a:lnTo>
                <a:lnTo>
                  <a:pt x="0" y="1702798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222103" y="1590851"/>
            <a:ext cx="2705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solidFill>
                  <a:srgbClr val="005CA1"/>
                </a:solidFill>
                <a:latin typeface="Century Gothic" panose="020B0502020202020204" pitchFamily="34" charset="0"/>
              </a:rPr>
              <a:t>04</a:t>
            </a:r>
            <a:endParaRPr lang="zh-CN" altLang="en-US" sz="9600" b="1" dirty="0">
              <a:solidFill>
                <a:srgbClr val="005CA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82CF107-2FE6-841C-13EC-15DC6B6B51AD}"/>
              </a:ext>
            </a:extLst>
          </p:cNvPr>
          <p:cNvSpPr txBox="1"/>
          <p:nvPr/>
        </p:nvSpPr>
        <p:spPr>
          <a:xfrm>
            <a:off x="7222103" y="3160511"/>
            <a:ext cx="2940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5CA1"/>
                </a:solidFill>
                <a:latin typeface="破产黑体-Bold" charset="0"/>
                <a:ea typeface="破产黑体-Bold" charset="0"/>
              </a:rPr>
              <a:t>企业设立阶段</a:t>
            </a:r>
            <a:endParaRPr lang="en-US" altLang="zh-CN" sz="3600" b="1" dirty="0">
              <a:solidFill>
                <a:srgbClr val="005CA1"/>
              </a:solidFill>
              <a:latin typeface="破产黑体-Bold" charset="0"/>
              <a:ea typeface="破产黑体-Bold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FC61DB89-B94C-2F73-476D-9A102B5B00EF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C1128F6-8F29-8E88-30FE-0ACE5D4971A5}"/>
              </a:ext>
            </a:extLst>
          </p:cNvPr>
          <p:cNvSpPr txBox="1"/>
          <p:nvPr/>
        </p:nvSpPr>
        <p:spPr>
          <a:xfrm>
            <a:off x="948613" y="242391"/>
            <a:ext cx="6859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企业设立阶段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企业注册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0CB55BD-FD86-930A-00AA-8C645230E4DB}"/>
              </a:ext>
            </a:extLst>
          </p:cNvPr>
          <p:cNvSpPr txBox="1"/>
          <p:nvPr/>
        </p:nvSpPr>
        <p:spPr>
          <a:xfrm>
            <a:off x="584751" y="1417245"/>
            <a:ext cx="10889038" cy="1572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任务：根据企业注册流程，完成企业设立，获得企业营业执照。</a:t>
            </a:r>
            <a:endParaRPr lang="en-US" altLang="zh-CN" b="1" dirty="0">
              <a:solidFill>
                <a:srgbClr val="C0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在任务导航中，点击“市场监督管理局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完成企业设立”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在市场监督管理局电子业务办公页面，点击“企业设立”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左侧“企业设立” 中，点击“名称预先委托申请书”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“新建” ，根据任务流程完成实验任务。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F0D7E3B-32B7-A43C-7E9A-A531358AF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34" y="3186823"/>
            <a:ext cx="5542823" cy="30623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3A2A8FA-F34D-16E2-9E5E-133111FCA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621" y="3266788"/>
            <a:ext cx="4316998" cy="306230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0860DFB-A119-DAF4-8DCE-A9D2AB887E1F}"/>
              </a:ext>
            </a:extLst>
          </p:cNvPr>
          <p:cNvSpPr txBox="1"/>
          <p:nvPr/>
        </p:nvSpPr>
        <p:spPr>
          <a:xfrm>
            <a:off x="5469056" y="242391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2D41DB2-F3D4-F636-B041-C179E118874F}"/>
              </a:ext>
            </a:extLst>
          </p:cNvPr>
          <p:cNvSpPr txBox="1"/>
          <p:nvPr/>
        </p:nvSpPr>
        <p:spPr>
          <a:xfrm>
            <a:off x="621234" y="837656"/>
            <a:ext cx="1102166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10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31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14:30-17:30</a:t>
            </a:r>
          </a:p>
        </p:txBody>
      </p:sp>
    </p:spTree>
    <p:extLst>
      <p:ext uri="{BB962C8B-B14F-4D97-AF65-F5344CB8AC3E}">
        <p14:creationId xmlns:p14="http://schemas.microsoft.com/office/powerpoint/2010/main" val="3391216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6F419936-CD35-FDBF-F29B-E3FFCD02ED42}"/>
              </a:ext>
            </a:extLst>
          </p:cNvPr>
          <p:cNvSpPr/>
          <p:nvPr/>
        </p:nvSpPr>
        <p:spPr>
          <a:xfrm rot="1070737">
            <a:off x="294473" y="-110326"/>
            <a:ext cx="580557" cy="888315"/>
          </a:xfrm>
          <a:custGeom>
            <a:avLst/>
            <a:gdLst>
              <a:gd name="connsiteX0" fmla="*/ 0 w 580557"/>
              <a:gd name="connsiteY0" fmla="*/ 186907 h 888315"/>
              <a:gd name="connsiteX1" fmla="*/ 580557 w 580557"/>
              <a:gd name="connsiteY1" fmla="*/ 0 h 888315"/>
              <a:gd name="connsiteX2" fmla="*/ 580557 w 580557"/>
              <a:gd name="connsiteY2" fmla="*/ 701408 h 888315"/>
              <a:gd name="connsiteX3" fmla="*/ 0 w 580557"/>
              <a:gd name="connsiteY3" fmla="*/ 888315 h 88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57" h="888315">
                <a:moveTo>
                  <a:pt x="0" y="186907"/>
                </a:moveTo>
                <a:lnTo>
                  <a:pt x="580557" y="0"/>
                </a:lnTo>
                <a:lnTo>
                  <a:pt x="580557" y="701408"/>
                </a:lnTo>
                <a:lnTo>
                  <a:pt x="0" y="888315"/>
                </a:lnTo>
                <a:close/>
              </a:path>
            </a:pathLst>
          </a:custGeom>
          <a:solidFill>
            <a:srgbClr val="739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2B1CE71-D804-A660-85E2-D1721BDD152C}"/>
              </a:ext>
            </a:extLst>
          </p:cNvPr>
          <p:cNvSpPr txBox="1"/>
          <p:nvPr/>
        </p:nvSpPr>
        <p:spPr>
          <a:xfrm>
            <a:off x="948613" y="242391"/>
            <a:ext cx="6859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企业设立阶段</a:t>
            </a:r>
            <a:r>
              <a:rPr lang="en-US" altLang="zh-CN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2800" b="1" dirty="0">
                <a:solidFill>
                  <a:srgbClr val="0070C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税务登记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9F43487-F97B-3EFA-4EEE-371D4C878E23}"/>
              </a:ext>
            </a:extLst>
          </p:cNvPr>
          <p:cNvSpPr txBox="1"/>
          <p:nvPr/>
        </p:nvSpPr>
        <p:spPr>
          <a:xfrm>
            <a:off x="621234" y="1311886"/>
            <a:ext cx="10889038" cy="1572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任务：根据税务登记流程，完成税务登记业务。</a:t>
            </a:r>
            <a:endParaRPr lang="en-US" altLang="zh-CN" b="1" dirty="0">
              <a:solidFill>
                <a:srgbClr val="C00000"/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在任务导航中，点击“税务局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完成税务登记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-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行政审批”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在税务局电子业务办公页面，点击“行政审批”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—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左侧“税务报到” 中，点击“增值税一般纳税人资格登记”、“纳税人税务补充信息表” ，根据任务流程完成实验任务。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破产黑体-Bold" panose="00000500000000000000" pitchFamily="2" charset="-122"/>
              <a:ea typeface="破产黑体-Bold" panose="00000500000000000000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4C0E841-5895-7AF1-BD14-BD7225BCB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291" y="2790813"/>
            <a:ext cx="8997417" cy="187621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A5FC495-7AF0-D30E-8F4B-33BC8F3F7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291" y="4767148"/>
            <a:ext cx="8997417" cy="1876219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24F96438-0922-A098-F7D7-C1852FA2DD6A}"/>
              </a:ext>
            </a:extLst>
          </p:cNvPr>
          <p:cNvSpPr txBox="1"/>
          <p:nvPr/>
        </p:nvSpPr>
        <p:spPr>
          <a:xfrm>
            <a:off x="5542241" y="268755"/>
            <a:ext cx="655061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教辅平台学习地址：</a:t>
            </a:r>
            <a:r>
              <a:rPr lang="en-US" altLang="zh-CN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http://mc.sz.fytech.net:8111/index/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A8C3D63-B263-3823-FCAB-D83487FE4FBE}"/>
              </a:ext>
            </a:extLst>
          </p:cNvPr>
          <p:cNvSpPr txBox="1"/>
          <p:nvPr/>
        </p:nvSpPr>
        <p:spPr>
          <a:xfrm>
            <a:off x="621234" y="837656"/>
            <a:ext cx="1102166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课时计划：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10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31</a:t>
            </a:r>
            <a:r>
              <a:rPr lang="zh-CN" altLang="en-US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日</a:t>
            </a:r>
            <a:r>
              <a:rPr lang="en-US" altLang="zh-CN" sz="2000" b="1" dirty="0">
                <a:solidFill>
                  <a:srgbClr val="C00000"/>
                </a:solidFill>
                <a:latin typeface="破产黑体-Bold" panose="00000500000000000000" pitchFamily="2" charset="-122"/>
                <a:ea typeface="破产黑体-Bold" panose="00000500000000000000" pitchFamily="2" charset="-122"/>
              </a:rPr>
              <a:t>14:30-17:30</a:t>
            </a:r>
          </a:p>
        </p:txBody>
      </p:sp>
    </p:spTree>
    <p:extLst>
      <p:ext uri="{BB962C8B-B14F-4D97-AF65-F5344CB8AC3E}">
        <p14:creationId xmlns:p14="http://schemas.microsoft.com/office/powerpoint/2010/main" val="3021590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24144</TotalTime>
  <Words>2032</Words>
  <Application>Microsoft Office PowerPoint</Application>
  <PresentationFormat>宽屏</PresentationFormat>
  <Paragraphs>161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等线</vt:lpstr>
      <vt:lpstr>等线 Light</vt:lpstr>
      <vt:lpstr>破产黑体-Bold</vt:lpstr>
      <vt:lpstr>Arial</vt:lpstr>
      <vt:lpstr>Century Gothic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天程 吴</cp:lastModifiedBy>
  <cp:revision>371</cp:revision>
  <dcterms:created xsi:type="dcterms:W3CDTF">2022-04-26T08:15:36Z</dcterms:created>
  <dcterms:modified xsi:type="dcterms:W3CDTF">2023-11-03T08:47:43Z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2052-0.0.0.0</vt:lpwstr>
  </property>
</Properties>
</file>